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Layouts/slideLayout4.xml" ContentType="application/vnd.openxmlformats-officedocument.presentationml.slideLayout+xml"/>
  <Override PartName="/ppt/notesSlides/notesSlide29.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18.xml" ContentType="application/vnd.openxmlformats-officedocument.presentationml.notesSlide+xml"/>
  <Override PartName="/ppt/notesSlides/notesSlide27.xml" ContentType="application/vnd.openxmlformats-officedocument.presentationml.notesSlide+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notesSlides/notesSlide25.xml" ContentType="application/vnd.openxmlformats-officedocument.presentationml.notes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notesSlides/notesSlide14.xml" ContentType="application/vnd.openxmlformats-officedocument.presentationml.notesSlide+xml"/>
  <Override PartName="/ppt/notesSlides/notesSlide23.xml" ContentType="application/vnd.openxmlformats-officedocument.presentationml.notesSlide+xml"/>
  <Override PartName="/ppt/notesSlides/notesSlide32.xml" ContentType="application/vnd.openxmlformats-officedocument.presentationml.notesSlide+xml"/>
  <Override PartName="/ppt/commentAuthors.xml" ContentType="application/vnd.openxmlformats-officedocument.presentationml.commentAuthors+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21.xml" ContentType="application/vnd.openxmlformats-officedocument.presentationml.notesSlide+xml"/>
  <Override PartName="/ppt/notesSlides/notesSlide30.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notesSlides/notesSlide1.xml" ContentType="application/vnd.openxmlformats-officedocument.presentationml.notesSlide+xml"/>
  <Default Extension="png" ContentType="image/png"/>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notesSlides/notesSlide1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Layouts/slideLayout3.xml" ContentType="application/vnd.openxmlformats-officedocument.presentationml.slideLayout+xml"/>
  <Default Extension="jpeg" ContentType="image/jpeg"/>
  <Override PartName="/ppt/notesSlides/notesSlide17.xml" ContentType="application/vnd.openxmlformats-officedocument.presentationml.notesSlide+xml"/>
  <Override PartName="/ppt/notesSlides/notesSlide28.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4.xml" ContentType="application/vnd.openxmlformats-officedocument.presentationml.notesSlide+xml"/>
  <Override PartName="/ppt/notesSlides/notesSlide26.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notesSlides/notesSlide13.xml" ContentType="application/vnd.openxmlformats-officedocument.presentationml.notesSlide+xml"/>
  <Override PartName="/ppt/notesSlides/notesSlide22.xml" ContentType="application/vnd.openxmlformats-officedocument.presentationml.notesSlide+xml"/>
  <Default Extension="gif" ContentType="image/gif"/>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notesSlides/notesSlide6.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6"/>
  </p:notesMasterIdLst>
  <p:sldIdLst>
    <p:sldId id="256" r:id="rId2"/>
    <p:sldId id="303" r:id="rId3"/>
    <p:sldId id="304" r:id="rId4"/>
    <p:sldId id="311" r:id="rId5"/>
    <p:sldId id="263" r:id="rId6"/>
    <p:sldId id="269" r:id="rId7"/>
    <p:sldId id="270" r:id="rId8"/>
    <p:sldId id="271" r:id="rId9"/>
    <p:sldId id="272" r:id="rId10"/>
    <p:sldId id="274" r:id="rId11"/>
    <p:sldId id="277" r:id="rId12"/>
    <p:sldId id="276" r:id="rId13"/>
    <p:sldId id="278" r:id="rId14"/>
    <p:sldId id="279" r:id="rId15"/>
    <p:sldId id="280" r:id="rId16"/>
    <p:sldId id="281" r:id="rId17"/>
    <p:sldId id="285" r:id="rId18"/>
    <p:sldId id="283" r:id="rId19"/>
    <p:sldId id="286" r:id="rId20"/>
    <p:sldId id="287" r:id="rId21"/>
    <p:sldId id="288" r:id="rId22"/>
    <p:sldId id="289" r:id="rId23"/>
    <p:sldId id="290" r:id="rId24"/>
    <p:sldId id="291" r:id="rId25"/>
    <p:sldId id="292" r:id="rId26"/>
    <p:sldId id="293" r:id="rId27"/>
    <p:sldId id="294" r:id="rId28"/>
    <p:sldId id="295" r:id="rId29"/>
    <p:sldId id="310" r:id="rId30"/>
    <p:sldId id="297" r:id="rId31"/>
    <p:sldId id="298" r:id="rId32"/>
    <p:sldId id="299" r:id="rId33"/>
    <p:sldId id="300" r:id="rId34"/>
    <p:sldId id="312" r:id="rId3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riscila | RAF" initials="Pri" lastIdx="1" clrIdx="0">
    <p:extLst>
      <p:ext uri="{19B8F6BF-5375-455C-9EA6-DF929625EA0E}">
        <p15:presenceInfo xmlns:p15="http://schemas.microsoft.com/office/powerpoint/2012/main" xmlns="" userId="Priscila | RAF" providerId="None"/>
      </p:ext>
    </p:extLst>
  </p:cmAuthor>
  <p:cmAuthor id="2" name="MCarreira" initials="M" lastIdx="1"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8E0000"/>
    <a:srgbClr val="960000"/>
    <a:srgbClr val="A80000"/>
    <a:srgbClr val="E30202"/>
  </p:clrMru>
  <p:extLst>
    <p:ext uri="{E76CE94A-603C-4142-B9EB-6D1370010A27}">
      <p14:discardImageEditData xmlns:p14="http://schemas.microsoft.com/office/powerpoint/2010/main" xmlns="" val="0"/>
    </p:ext>
    <p:ext uri="{D31A062A-798A-4329-ABDD-BBA856620510}">
      <p14:defaultImageDpi xmlns:p14="http://schemas.microsoft.com/office/powerpoint/2010/main" xmlns="" val="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890" autoAdjust="0"/>
    <p:restoredTop sz="70119" autoAdjust="0"/>
  </p:normalViewPr>
  <p:slideViewPr>
    <p:cSldViewPr snapToGrid="0" snapToObjects="1">
      <p:cViewPr varScale="1">
        <p:scale>
          <a:sx n="74" d="100"/>
          <a:sy n="74" d="100"/>
        </p:scale>
        <p:origin x="-1962" y="-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commentAuthors" Target="commentAuthors.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s-ES"/>
          </a:p>
        </p:txBody>
      </p:sp>
      <p:sp>
        <p:nvSpPr>
          <p:cNvPr id="3" name="Espaço Reservado para Data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507F52D-2518-407A-819A-3CB4FF1217C7}" type="datetimeFigureOut">
              <a:rPr lang="es-ES" smtClean="0"/>
              <a:pPr/>
              <a:t>14/10/2015</a:t>
            </a:fld>
            <a:endParaRPr lang="es-ES"/>
          </a:p>
        </p:txBody>
      </p:sp>
      <p:sp>
        <p:nvSpPr>
          <p:cNvPr id="4" name="Espaço Reservado para Imagem de Slide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s-ES"/>
          </a:p>
        </p:txBody>
      </p:sp>
      <p:sp>
        <p:nvSpPr>
          <p:cNvPr id="5" name="Espaço Reservado para Anotações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s-ES"/>
          </a:p>
        </p:txBody>
      </p:sp>
      <p:sp>
        <p:nvSpPr>
          <p:cNvPr id="6" name="Espaço Reservado para Rodapé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s-ES"/>
          </a:p>
        </p:txBody>
      </p:sp>
      <p:sp>
        <p:nvSpPr>
          <p:cNvPr id="7" name="Espaço Reservado para Número de Slide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F50C068-1126-40CC-BEE5-687455C52327}" type="slidenum">
              <a:rPr lang="es-ES" smtClean="0"/>
              <a:pPr/>
              <a:t>‹nº›</a:t>
            </a:fld>
            <a:endParaRPr lang="es-ES"/>
          </a:p>
        </p:txBody>
      </p:sp>
    </p:spTree>
    <p:extLst>
      <p:ext uri="{BB962C8B-B14F-4D97-AF65-F5344CB8AC3E}">
        <p14:creationId xmlns:p14="http://schemas.microsoft.com/office/powerpoint/2010/main" xmlns="" val="22565765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www.youtube.com/watch?v=m1D2zNQS3fE" TargetMode="External"/><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fontScale="85000" lnSpcReduction="20000"/>
          </a:bodyPr>
          <a:lstStyle/>
          <a:p>
            <a:r>
              <a:rPr lang="pt-BR" b="1" u="none" dirty="0" smtClean="0">
                <a:ea typeface="ＭＳ Ｐゴシック" pitchFamily="34" charset="-128"/>
              </a:rPr>
              <a:t>CARO</a:t>
            </a:r>
            <a:r>
              <a:rPr lang="pt-BR" b="1" u="none" baseline="0" dirty="0" smtClean="0">
                <a:ea typeface="ＭＳ Ｐゴシック" pitchFamily="34" charset="-128"/>
              </a:rPr>
              <a:t> GESTOR</a:t>
            </a:r>
          </a:p>
          <a:p>
            <a:endParaRPr lang="pt-BR" b="1" u="sng" dirty="0" smtClean="0">
              <a:ea typeface="ＭＳ Ｐゴシック" pitchFamily="34" charset="-128"/>
            </a:endParaRPr>
          </a:p>
          <a:p>
            <a:r>
              <a:rPr lang="pt-BR" dirty="0" smtClean="0">
                <a:ea typeface="ＭＳ Ｐゴシック" pitchFamily="34" charset="-128"/>
              </a:rPr>
              <a:t>Sugerimos</a:t>
            </a:r>
            <a:r>
              <a:rPr lang="pt-BR" baseline="0" dirty="0" smtClean="0">
                <a:ea typeface="ＭＳ Ｐゴシック" pitchFamily="34" charset="-128"/>
              </a:rPr>
              <a:t> </a:t>
            </a:r>
            <a:r>
              <a:rPr lang="pt-BR" dirty="0" smtClean="0">
                <a:ea typeface="ＭＳ Ｐゴシック" pitchFamily="34" charset="-128"/>
              </a:rPr>
              <a:t>estudar o texto de orientação para cada </a:t>
            </a:r>
            <a:r>
              <a:rPr lang="pt-BR" i="1" dirty="0" smtClean="0">
                <a:ea typeface="ＭＳ Ｐゴシック" pitchFamily="34" charset="-128"/>
              </a:rPr>
              <a:t>slide</a:t>
            </a:r>
            <a:r>
              <a:rPr lang="pt-BR" dirty="0" smtClean="0">
                <a:ea typeface="ＭＳ Ｐゴシック" pitchFamily="34" charset="-128"/>
              </a:rPr>
              <a:t>. </a:t>
            </a:r>
          </a:p>
          <a:p>
            <a:r>
              <a:rPr lang="pt-BR" dirty="0" smtClean="0">
                <a:ea typeface="ＭＳ Ｐゴシック" pitchFamily="34" charset="-128"/>
              </a:rPr>
              <a:t>Como sabe, o conteúdo foi</a:t>
            </a:r>
            <a:r>
              <a:rPr lang="pt-BR" baseline="0" dirty="0" smtClean="0">
                <a:ea typeface="ＭＳ Ｐゴシック" pitchFamily="34" charset="-128"/>
              </a:rPr>
              <a:t> criado pela Professora Regina </a:t>
            </a:r>
            <a:r>
              <a:rPr lang="pt-BR" b="0" baseline="0" dirty="0" smtClean="0">
                <a:ea typeface="ＭＳ Ｐゴシック" pitchFamily="34" charset="-128"/>
              </a:rPr>
              <a:t>Zilberman</a:t>
            </a:r>
            <a:r>
              <a:rPr lang="pt-BR" dirty="0" smtClean="0">
                <a:ea typeface="ＭＳ Ｐゴシック" pitchFamily="34" charset="-128"/>
              </a:rPr>
              <a:t>,</a:t>
            </a:r>
            <a:r>
              <a:rPr lang="pt-BR" baseline="0" dirty="0" smtClean="0">
                <a:ea typeface="ＭＳ Ｐゴシック" pitchFamily="34" charset="-128"/>
              </a:rPr>
              <a:t> portanto, pedimos que</a:t>
            </a:r>
            <a:r>
              <a:rPr lang="pt-BR" b="0" dirty="0" smtClean="0">
                <a:ea typeface="ＭＳ Ｐゴシック" pitchFamily="34" charset="-128"/>
              </a:rPr>
              <a:t> apresente a palestra reproduzindo o texto indicado.</a:t>
            </a:r>
            <a:endParaRPr lang="pt-BR" sz="1200" b="0" kern="1200" dirty="0" smtClean="0">
              <a:solidFill>
                <a:schemeClr val="tx1"/>
              </a:solidFill>
              <a:effectLst/>
              <a:latin typeface="+mn-lt"/>
              <a:ea typeface="+mn-ea"/>
              <a:cs typeface="+mn-cs"/>
            </a:endParaRPr>
          </a:p>
          <a:p>
            <a:endParaRPr lang="pt-BR" u="sng" dirty="0" smtClean="0">
              <a:ea typeface="ＭＳ Ｐゴシック" pitchFamily="34" charset="-128"/>
            </a:endParaRPr>
          </a:p>
          <a:p>
            <a:r>
              <a:rPr lang="pt-BR" u="sng" dirty="0" smtClean="0">
                <a:ea typeface="ＭＳ Ｐゴシック" pitchFamily="34" charset="-128"/>
              </a:rPr>
              <a:t>ATENÇÃO</a:t>
            </a:r>
            <a:r>
              <a:rPr lang="pt-BR" u="none" dirty="0" smtClean="0">
                <a:ea typeface="ＭＳ Ｐゴシック" pitchFamily="34" charset="-128"/>
              </a:rPr>
              <a:t>:</a:t>
            </a:r>
          </a:p>
          <a:p>
            <a:pPr>
              <a:buFont typeface="Arial" pitchFamily="34" charset="0"/>
              <a:buChar char="•"/>
            </a:pPr>
            <a:r>
              <a:rPr lang="pt-BR" dirty="0" smtClean="0">
                <a:ea typeface="ＭＳ Ｐゴシック" pitchFamily="34" charset="-128"/>
              </a:rPr>
              <a:t> O QUE ESTÁ ENTRE PARÊNTESES NÃO É PARA SER FALADO. TRATA-SE DE UMA ORIENTAÇÃO SOBRE O </a:t>
            </a:r>
            <a:r>
              <a:rPr lang="pt-BR" i="1" dirty="0" smtClean="0">
                <a:ea typeface="ＭＳ Ｐゴシック" pitchFamily="34" charset="-128"/>
              </a:rPr>
              <a:t>SLIDE</a:t>
            </a:r>
            <a:r>
              <a:rPr lang="pt-BR" dirty="0" smtClean="0">
                <a:ea typeface="ＭＳ Ｐゴシック" pitchFamily="34" charset="-128"/>
              </a:rPr>
              <a:t>.</a:t>
            </a:r>
          </a:p>
          <a:p>
            <a:pPr>
              <a:buFont typeface="Arial" pitchFamily="34" charset="0"/>
              <a:buChar char="•"/>
            </a:pPr>
            <a:r>
              <a:rPr lang="pt-BR" dirty="0" smtClean="0">
                <a:ea typeface="ＭＳ Ｐゴシック" pitchFamily="34" charset="-128"/>
              </a:rPr>
              <a:t> SUA FALA ESTARÁ SEMPRE INDICADA POR UMA →.</a:t>
            </a:r>
          </a:p>
          <a:p>
            <a:endParaRPr lang="pt-BR" dirty="0" smtClean="0">
              <a:solidFill>
                <a:srgbClr val="FF0000"/>
              </a:solidFill>
              <a:ea typeface="ＭＳ Ｐゴシック" pitchFamily="34" charset="-128"/>
            </a:endParaRPr>
          </a:p>
          <a:p>
            <a:r>
              <a:rPr lang="pt-BR" b="1" dirty="0" smtClean="0">
                <a:ea typeface="ＭＳ Ｐゴシック" pitchFamily="34" charset="-128"/>
              </a:rPr>
              <a:t>LEIA O TÍTULO DA PALESTRA E APRESENTE</a:t>
            </a:r>
            <a:r>
              <a:rPr lang="pt-BR" b="1" baseline="0" dirty="0" smtClean="0">
                <a:ea typeface="ＭＳ Ｐゴシック" pitchFamily="34" charset="-128"/>
              </a:rPr>
              <a:t> A PROFESSSORA REGINA ZILBERMAN.</a:t>
            </a:r>
          </a:p>
          <a:p>
            <a:endParaRPr lang="pt-BR" dirty="0" smtClean="0">
              <a:ea typeface="ＭＳ Ｐゴシック" pitchFamily="34" charset="-128"/>
            </a:endParaRPr>
          </a:p>
          <a:p>
            <a:r>
              <a:rPr lang="pt-BR" dirty="0" smtClean="0">
                <a:ea typeface="ＭＳ Ｐゴシック" pitchFamily="34" charset="-128"/>
              </a:rPr>
              <a:t>(Credenciais da Professora Regina)</a:t>
            </a:r>
          </a:p>
          <a:p>
            <a:endParaRPr lang="pt-BR" dirty="0" smtClean="0"/>
          </a:p>
          <a:p>
            <a:r>
              <a:rPr lang="pt-BR" b="1" dirty="0" smtClean="0"/>
              <a:t>ANTES DE INICIAR</a:t>
            </a:r>
            <a:r>
              <a:rPr lang="pt-BR" b="1" baseline="0" dirty="0" smtClean="0"/>
              <a:t> A PALESTRA, FALE O TEXTO ABAIXO.</a:t>
            </a:r>
            <a:endParaRPr lang="pt-BR" dirty="0" smtClean="0"/>
          </a:p>
          <a:p>
            <a:r>
              <a:rPr lang="pt-BR" dirty="0" smtClean="0">
                <a:ea typeface="ＭＳ Ｐゴシック" pitchFamily="34" charset="-128"/>
              </a:rPr>
              <a:t>→ </a:t>
            </a:r>
            <a:r>
              <a:rPr lang="pt-BR" dirty="0" smtClean="0"/>
              <a:t>Essa atividade parte de alguns pressupostos relativos ao significado que tem a leitura e ao papel exercido pelo imaginário na vida humana. É porque a leitura e a imaginação desempenham funções capitais na existência individual,</a:t>
            </a:r>
            <a:r>
              <a:rPr lang="pt-BR" baseline="0" dirty="0" smtClean="0"/>
              <a:t> q</a:t>
            </a:r>
            <a:r>
              <a:rPr lang="pt-BR" dirty="0" smtClean="0"/>
              <a:t>ue a escola assume a tarefa de introduzir os estudantes ao universo da leitura, por meio da alfabetização e do letramento. O professor é o responsável por essa ação, apresentando-se de imediato como mediador. Ele pode desempenhar a tarefa proposta se, de uma parte, assumir-se como um leitor</a:t>
            </a:r>
            <a:r>
              <a:rPr lang="pt-BR" baseline="0" dirty="0" smtClean="0"/>
              <a:t> e,</a:t>
            </a:r>
            <a:r>
              <a:rPr lang="pt-BR" dirty="0" smtClean="0"/>
              <a:t> de outra, estimular em seus alunos o interesse pelo mundo revelado pela leitura.</a:t>
            </a:r>
          </a:p>
          <a:p>
            <a:endParaRPr lang="pt-BR" dirty="0" smtClean="0"/>
          </a:p>
          <a:p>
            <a:r>
              <a:rPr lang="pt-BR" dirty="0" smtClean="0">
                <a:ea typeface="ＭＳ Ｐゴシック" pitchFamily="34" charset="-128"/>
              </a:rPr>
              <a:t>→ </a:t>
            </a:r>
            <a:r>
              <a:rPr lang="pt-BR" dirty="0" smtClean="0"/>
              <a:t>Os </a:t>
            </a:r>
            <a:r>
              <a:rPr lang="pt-BR" i="1" dirty="0" smtClean="0"/>
              <a:t>slides</a:t>
            </a:r>
            <a:r>
              <a:rPr lang="pt-BR" dirty="0" smtClean="0"/>
              <a:t> que se seguem organizam-se segundo os objetivos definidos acima: </a:t>
            </a:r>
          </a:p>
          <a:p>
            <a:r>
              <a:rPr lang="pt-BR" dirty="0" smtClean="0"/>
              <a:t>- expõem, inicialmente, como opera o processo da leitura e o que significa; </a:t>
            </a:r>
          </a:p>
          <a:p>
            <a:r>
              <a:rPr lang="pt-BR" dirty="0" smtClean="0"/>
              <a:t>- articulam a leitura enquanto conhecimento de mundo à imaginação enquanto faculdade da fantasia de produzir imagens;</a:t>
            </a:r>
          </a:p>
          <a:p>
            <a:r>
              <a:rPr lang="pt-BR" dirty="0" smtClean="0"/>
              <a:t>- exemplificam como se dá o processo da leitura e da imaginação por intermédio de textos e de situações;</a:t>
            </a:r>
          </a:p>
          <a:p>
            <a:r>
              <a:rPr lang="pt-BR" dirty="0" smtClean="0"/>
              <a:t>- estabelecem as modalidades de transmissão da leitura;</a:t>
            </a:r>
          </a:p>
          <a:p>
            <a:r>
              <a:rPr lang="pt-BR" dirty="0" smtClean="0"/>
              <a:t>- sugerem ações a serem implementadas pelo professor em sala de aula, visando estimular e valorizar a leitura por parte de seus alunos.</a:t>
            </a:r>
          </a:p>
          <a:p>
            <a:endParaRPr lang="es-ES" dirty="0"/>
          </a:p>
        </p:txBody>
      </p:sp>
      <p:sp>
        <p:nvSpPr>
          <p:cNvPr id="4" name="Espaço Reservado para Número de Slide 3"/>
          <p:cNvSpPr>
            <a:spLocks noGrp="1"/>
          </p:cNvSpPr>
          <p:nvPr>
            <p:ph type="sldNum" sz="quarter" idx="10"/>
          </p:nvPr>
        </p:nvSpPr>
        <p:spPr/>
        <p:txBody>
          <a:bodyPr/>
          <a:lstStyle/>
          <a:p>
            <a:fld id="{2F50C068-1126-40CC-BEE5-687455C52327}" type="slidenum">
              <a:rPr lang="es-ES" smtClean="0"/>
              <a:pPr/>
              <a:t>1</a:t>
            </a:fld>
            <a:endParaRPr lang="es-ES"/>
          </a:p>
        </p:txBody>
      </p:sp>
    </p:spTree>
    <p:extLst>
      <p:ext uri="{BB962C8B-B14F-4D97-AF65-F5344CB8AC3E}">
        <p14:creationId xmlns:p14="http://schemas.microsoft.com/office/powerpoint/2010/main" xmlns="" val="25280620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b="1" dirty="0" smtClean="0">
                <a:ea typeface="ＭＳ Ｐゴシック" pitchFamily="34" charset="-128"/>
              </a:rPr>
              <a:t>LEIA O TEXTO</a:t>
            </a:r>
            <a:r>
              <a:rPr lang="pt-BR" b="1" baseline="0" dirty="0" smtClean="0">
                <a:ea typeface="ＭＳ Ｐゴシック" pitchFamily="34" charset="-128"/>
              </a:rPr>
              <a:t> DO </a:t>
            </a:r>
            <a:r>
              <a:rPr lang="pt-BR" b="1" i="1" baseline="0" dirty="0" smtClean="0">
                <a:ea typeface="ＭＳ Ｐゴシック" pitchFamily="34" charset="-128"/>
              </a:rPr>
              <a:t>SLIDE</a:t>
            </a:r>
            <a:r>
              <a:rPr lang="pt-BR" b="1" baseline="0" dirty="0" smtClean="0">
                <a:ea typeface="ＭＳ Ｐゴシック" pitchFamily="34" charset="-128"/>
              </a:rPr>
              <a:t> E, EM SEGUIDA, FALE O TEXTO ABAIXO.</a:t>
            </a:r>
          </a:p>
          <a:p>
            <a:pPr marL="0" marR="0" indent="0" algn="l" defTabSz="914400" rtl="0" eaLnBrk="1" fontAlgn="auto" latinLnBrk="0" hangingPunct="1">
              <a:lnSpc>
                <a:spcPct val="100000"/>
              </a:lnSpc>
              <a:spcBef>
                <a:spcPts val="0"/>
              </a:spcBef>
              <a:spcAft>
                <a:spcPts val="0"/>
              </a:spcAft>
              <a:buClrTx/>
              <a:buSzTx/>
              <a:buFontTx/>
              <a:buNone/>
              <a:tabLst/>
              <a:defRPr/>
            </a:pPr>
            <a:endParaRPr lang="pt-BR" b="1" dirty="0" smtClean="0">
              <a:ea typeface="ＭＳ Ｐゴシック" pitchFamily="34" charset="-128"/>
            </a:endParaRPr>
          </a:p>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ea typeface="ＭＳ Ｐゴシック" pitchFamily="34" charset="-128"/>
              </a:rPr>
              <a:t>→ </a:t>
            </a:r>
            <a:r>
              <a:rPr lang="pt-BR" sz="1200" kern="1200" dirty="0" smtClean="0">
                <a:solidFill>
                  <a:schemeClr val="tx1"/>
                </a:solidFill>
                <a:latin typeface="+mn-lt"/>
                <a:ea typeface="+mn-ea"/>
                <a:cs typeface="+mn-cs"/>
              </a:rPr>
              <a:t>A escrita, no mundo contemporâneo, consiste em um sistema altamente sofisticado de codificação,</a:t>
            </a:r>
            <a:r>
              <a:rPr lang="pt-BR" sz="1200" kern="1200" baseline="0" dirty="0" smtClean="0">
                <a:solidFill>
                  <a:schemeClr val="tx1"/>
                </a:solidFill>
                <a:latin typeface="+mn-lt"/>
                <a:ea typeface="+mn-ea"/>
                <a:cs typeface="+mn-cs"/>
              </a:rPr>
              <a:t> porém </a:t>
            </a:r>
            <a:r>
              <a:rPr lang="pt-BR" sz="1200" kern="1200" dirty="0" smtClean="0">
                <a:solidFill>
                  <a:schemeClr val="tx1"/>
                </a:solidFill>
                <a:effectLst/>
                <a:latin typeface="+mn-lt"/>
                <a:ea typeface="+mn-ea"/>
                <a:cs typeface="+mn-cs"/>
              </a:rPr>
              <a:t>tem uma longa história.</a:t>
            </a:r>
          </a:p>
          <a:p>
            <a:r>
              <a:rPr lang="pt-BR" sz="1200" kern="1200" dirty="0" smtClean="0">
                <a:solidFill>
                  <a:schemeClr val="tx1"/>
                </a:solidFill>
                <a:effectLst/>
                <a:latin typeface="+mn-lt"/>
                <a:ea typeface="+mn-ea"/>
                <a:cs typeface="+mn-cs"/>
              </a:rPr>
              <a:t>Sua origem deve-se ao empenho dos seres humanos em registrar o mundo dos objetos. Traduziram esses objetos em imagens que sintetizavam seu significado. </a:t>
            </a:r>
          </a:p>
          <a:p>
            <a:endParaRPr lang="pt-BR" dirty="0"/>
          </a:p>
        </p:txBody>
      </p:sp>
      <p:sp>
        <p:nvSpPr>
          <p:cNvPr id="4" name="Espaço Reservado para Número de Slide 3"/>
          <p:cNvSpPr>
            <a:spLocks noGrp="1"/>
          </p:cNvSpPr>
          <p:nvPr>
            <p:ph type="sldNum" sz="quarter" idx="10"/>
          </p:nvPr>
        </p:nvSpPr>
        <p:spPr/>
        <p:txBody>
          <a:bodyPr/>
          <a:lstStyle/>
          <a:p>
            <a:fld id="{965D5B58-6498-DB46-94D3-CC6D9F8D5F78}" type="slidenum">
              <a:rPr lang="en-US" smtClean="0"/>
              <a:pPr/>
              <a:t>10</a:t>
            </a:fld>
            <a:endParaRPr lang="en-US"/>
          </a:p>
        </p:txBody>
      </p:sp>
    </p:spTree>
    <p:extLst>
      <p:ext uri="{BB962C8B-B14F-4D97-AF65-F5344CB8AC3E}">
        <p14:creationId xmlns:p14="http://schemas.microsoft.com/office/powerpoint/2010/main" xmlns="" val="14240714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b="1" dirty="0" smtClean="0">
                <a:ea typeface="ＭＳ Ｐゴシック" pitchFamily="34" charset="-128"/>
              </a:rPr>
              <a:t>FALE</a:t>
            </a:r>
            <a:r>
              <a:rPr lang="pt-BR" b="1" baseline="0" dirty="0" smtClean="0">
                <a:ea typeface="ＭＳ Ｐゴシック" pitchFamily="34" charset="-128"/>
              </a:rPr>
              <a:t> O TEXTO ABAIXO.</a:t>
            </a:r>
          </a:p>
          <a:p>
            <a:endParaRPr lang="pt-BR" b="1" dirty="0" smtClean="0">
              <a:ea typeface="ＭＳ Ｐゴシック" pitchFamily="34" charset="-128"/>
            </a:endParaRPr>
          </a:p>
          <a:p>
            <a:r>
              <a:rPr lang="pt-BR" dirty="0" smtClean="0">
                <a:ea typeface="ＭＳ Ｐゴシック" pitchFamily="34" charset="-128"/>
              </a:rPr>
              <a:t>→ </a:t>
            </a:r>
            <a:r>
              <a:rPr lang="pt-BR" sz="1200" kern="1200" dirty="0" smtClean="0">
                <a:solidFill>
                  <a:schemeClr val="tx1"/>
                </a:solidFill>
                <a:effectLst/>
                <a:latin typeface="+mn-lt"/>
                <a:ea typeface="+mn-ea"/>
                <a:cs typeface="+mn-cs"/>
              </a:rPr>
              <a:t>Quando a humanidade começa a utilizar a escrita, há o esforço em garantir a proximidade entre a coisa, o nome e sua representação. Por isso, originalmente, a escrita recorre a imagens. Foi assim que sumérios, egípcios e chineses criaram os primeiros alfabetos, do tipo </a:t>
            </a:r>
            <a:r>
              <a:rPr lang="pt-BR" sz="1200" kern="1200" dirty="0" err="1" smtClean="0">
                <a:solidFill>
                  <a:schemeClr val="tx1"/>
                </a:solidFill>
                <a:effectLst/>
                <a:latin typeface="+mn-lt"/>
                <a:ea typeface="+mn-ea"/>
                <a:cs typeface="+mn-cs"/>
              </a:rPr>
              <a:t>ideogramático</a:t>
            </a:r>
            <a:r>
              <a:rPr lang="pt-BR" sz="1200" kern="1200" dirty="0" smtClean="0">
                <a:solidFill>
                  <a:schemeClr val="tx1"/>
                </a:solidFill>
                <a:effectLst/>
                <a:latin typeface="+mn-lt"/>
                <a:ea typeface="+mn-ea"/>
                <a:cs typeface="+mn-cs"/>
              </a:rPr>
              <a:t>.</a:t>
            </a:r>
            <a:r>
              <a:rPr lang="pt-BR" sz="1200" kern="1200" baseline="0" dirty="0" smtClean="0">
                <a:solidFill>
                  <a:schemeClr val="tx1"/>
                </a:solidFill>
                <a:effectLst/>
                <a:latin typeface="+mn-lt"/>
                <a:ea typeface="+mn-ea"/>
                <a:cs typeface="+mn-cs"/>
              </a:rPr>
              <a:t> </a:t>
            </a:r>
          </a:p>
          <a:p>
            <a:r>
              <a:rPr lang="pt-BR" sz="1200" kern="1200" dirty="0" smtClean="0">
                <a:solidFill>
                  <a:schemeClr val="tx1"/>
                </a:solidFill>
                <a:effectLst/>
                <a:latin typeface="+mn-lt"/>
                <a:ea typeface="+mn-ea"/>
                <a:cs typeface="+mn-cs"/>
              </a:rPr>
              <a:t>Esse sistema, porém, não era muito prático, razão pela qual foi se estilizando progressivamente. No Ocidente, tornou-se um código em que dificilmente reconhecemos sua origem.</a:t>
            </a:r>
          </a:p>
          <a:p>
            <a:pPr marL="0" marR="0" indent="0" algn="l" defTabSz="914400" rtl="0" eaLnBrk="1" fontAlgn="auto" latinLnBrk="0" hangingPunct="1">
              <a:lnSpc>
                <a:spcPct val="100000"/>
              </a:lnSpc>
              <a:spcBef>
                <a:spcPts val="0"/>
              </a:spcBef>
              <a:spcAft>
                <a:spcPts val="0"/>
              </a:spcAft>
              <a:buClrTx/>
              <a:buSzTx/>
              <a:buFontTx/>
              <a:buNone/>
              <a:tabLst/>
              <a:defRPr/>
            </a:pPr>
            <a:r>
              <a:rPr lang="pt-BR" sz="1200" kern="1200" dirty="0" smtClean="0">
                <a:solidFill>
                  <a:schemeClr val="tx1"/>
                </a:solidFill>
                <a:latin typeface="+mn-lt"/>
                <a:ea typeface="+mn-ea"/>
                <a:cs typeface="+mn-cs"/>
              </a:rPr>
              <a:t>Mas a</a:t>
            </a:r>
            <a:r>
              <a:rPr lang="pt-BR" sz="1200" kern="1200" baseline="0" dirty="0" smtClean="0">
                <a:solidFill>
                  <a:schemeClr val="tx1"/>
                </a:solidFill>
                <a:latin typeface="+mn-lt"/>
                <a:ea typeface="+mn-ea"/>
                <a:cs typeface="+mn-cs"/>
              </a:rPr>
              <a:t> escrita </a:t>
            </a:r>
            <a:r>
              <a:rPr lang="pt-BR" sz="1200" kern="1200" dirty="0" smtClean="0">
                <a:solidFill>
                  <a:schemeClr val="tx1"/>
                </a:solidFill>
                <a:latin typeface="+mn-lt"/>
                <a:ea typeface="+mn-ea"/>
                <a:cs typeface="+mn-cs"/>
              </a:rPr>
              <a:t>supõe o que se observou antes sobre a leitura: é preciso primeiramente que se pense no </a:t>
            </a:r>
            <a:r>
              <a:rPr lang="pt-BR" sz="1200" kern="1200" dirty="0" smtClean="0">
                <a:solidFill>
                  <a:srgbClr val="FF0000"/>
                </a:solidFill>
                <a:latin typeface="+mn-lt"/>
                <a:ea typeface="+mn-ea"/>
                <a:cs typeface="+mn-cs"/>
              </a:rPr>
              <a:t>mundo real </a:t>
            </a:r>
            <a:r>
              <a:rPr lang="pt-BR" sz="1200" kern="1200" dirty="0" smtClean="0">
                <a:solidFill>
                  <a:schemeClr val="tx1"/>
                </a:solidFill>
                <a:latin typeface="+mn-lt"/>
                <a:ea typeface="+mn-ea"/>
                <a:cs typeface="+mn-cs"/>
              </a:rPr>
              <a:t>por meio das coisas, ações, pessoas que transmitam algum tipo de mensagem, a que damos um nome. </a:t>
            </a:r>
            <a:endParaRPr lang="es-ES" sz="1200" kern="1200" dirty="0" smtClean="0">
              <a:solidFill>
                <a:schemeClr val="tx1"/>
              </a:solidFill>
              <a:latin typeface="+mn-lt"/>
              <a:ea typeface="+mn-ea"/>
              <a:cs typeface="+mn-cs"/>
            </a:endParaRPr>
          </a:p>
          <a:p>
            <a:endParaRPr lang="pt-BR" dirty="0"/>
          </a:p>
        </p:txBody>
      </p:sp>
      <p:sp>
        <p:nvSpPr>
          <p:cNvPr id="4" name="Espaço Reservado para Número de Slide 3"/>
          <p:cNvSpPr>
            <a:spLocks noGrp="1"/>
          </p:cNvSpPr>
          <p:nvPr>
            <p:ph type="sldNum" sz="quarter" idx="10"/>
          </p:nvPr>
        </p:nvSpPr>
        <p:spPr/>
        <p:txBody>
          <a:bodyPr/>
          <a:lstStyle/>
          <a:p>
            <a:fld id="{965D5B58-6498-DB46-94D3-CC6D9F8D5F78}" type="slidenum">
              <a:rPr lang="en-US" smtClean="0"/>
              <a:pPr/>
              <a:t>11</a:t>
            </a:fld>
            <a:endParaRPr lang="en-US"/>
          </a:p>
        </p:txBody>
      </p:sp>
    </p:spTree>
    <p:extLst>
      <p:ext uri="{BB962C8B-B14F-4D97-AF65-F5344CB8AC3E}">
        <p14:creationId xmlns:p14="http://schemas.microsoft.com/office/powerpoint/2010/main" xmlns="" val="29792232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b="1" dirty="0" smtClean="0">
                <a:ea typeface="ＭＳ Ｐゴシック" pitchFamily="34" charset="-128"/>
              </a:rPr>
              <a:t>LEIA O TEXTO</a:t>
            </a:r>
            <a:r>
              <a:rPr lang="pt-BR" b="1" baseline="0" dirty="0" smtClean="0">
                <a:ea typeface="ＭＳ Ｐゴシック" pitchFamily="34" charset="-128"/>
              </a:rPr>
              <a:t> DO </a:t>
            </a:r>
            <a:r>
              <a:rPr lang="pt-BR" b="1" i="1" baseline="0" dirty="0" smtClean="0">
                <a:ea typeface="ＭＳ Ｐゴシック" pitchFamily="34" charset="-128"/>
              </a:rPr>
              <a:t>SLIDE</a:t>
            </a:r>
            <a:r>
              <a:rPr lang="pt-BR" b="1" baseline="0" dirty="0" smtClean="0">
                <a:ea typeface="ＭＳ Ｐゴシック" pitchFamily="34" charset="-128"/>
              </a:rPr>
              <a:t> E, EM SEGUIDA, FALE O TEXTO ABAIXO.</a:t>
            </a:r>
          </a:p>
          <a:p>
            <a:pPr marL="0" marR="0" indent="0" algn="l" defTabSz="914400" rtl="0" eaLnBrk="1" fontAlgn="auto" latinLnBrk="0" hangingPunct="1">
              <a:lnSpc>
                <a:spcPct val="100000"/>
              </a:lnSpc>
              <a:spcBef>
                <a:spcPts val="0"/>
              </a:spcBef>
              <a:spcAft>
                <a:spcPts val="0"/>
              </a:spcAft>
              <a:buClrTx/>
              <a:buSzTx/>
              <a:buFontTx/>
              <a:buNone/>
              <a:tabLst/>
              <a:defRPr/>
            </a:pPr>
            <a:endParaRPr lang="pt-BR" b="1" dirty="0" smtClean="0">
              <a:ea typeface="ＭＳ Ｐゴシック" pitchFamily="34" charset="-128"/>
            </a:endParaRPr>
          </a:p>
          <a:p>
            <a:r>
              <a:rPr lang="pt-BR" dirty="0" smtClean="0">
                <a:ea typeface="ＭＳ Ｐゴシック" pitchFamily="34" charset="-128"/>
              </a:rPr>
              <a:t>→ </a:t>
            </a:r>
            <a:r>
              <a:rPr lang="pt-BR" sz="1200" kern="1200" dirty="0" smtClean="0">
                <a:solidFill>
                  <a:schemeClr val="tx1"/>
                </a:solidFill>
                <a:effectLst/>
                <a:latin typeface="+mn-lt"/>
                <a:ea typeface="+mn-ea"/>
                <a:cs typeface="+mn-cs"/>
              </a:rPr>
              <a:t>Segundo o pensador alemão Walter Benjamin, é na história de Adão, narrada no primeiro livro da </a:t>
            </a:r>
            <a:r>
              <a:rPr lang="pt-BR" sz="1200" i="1" kern="1200" dirty="0" smtClean="0">
                <a:solidFill>
                  <a:schemeClr val="tx1"/>
                </a:solidFill>
                <a:effectLst/>
                <a:latin typeface="+mn-lt"/>
                <a:ea typeface="+mn-ea"/>
                <a:cs typeface="+mn-cs"/>
              </a:rPr>
              <a:t>Bíblia Hebraica</a:t>
            </a:r>
            <a:r>
              <a:rPr lang="pt-BR" sz="1200" kern="1200" dirty="0" smtClean="0">
                <a:solidFill>
                  <a:schemeClr val="tx1"/>
                </a:solidFill>
                <a:effectLst/>
                <a:latin typeface="+mn-lt"/>
                <a:ea typeface="+mn-ea"/>
                <a:cs typeface="+mn-cs"/>
              </a:rPr>
              <a:t>, que se expressa o processo fundamental de nomeação: Adão distingue a identidade das coisas</a:t>
            </a:r>
            <a:r>
              <a:rPr lang="pt-BR" sz="1200" kern="1200" baseline="0" dirty="0" smtClean="0">
                <a:solidFill>
                  <a:schemeClr val="tx1"/>
                </a:solidFill>
                <a:effectLst/>
                <a:latin typeface="+mn-lt"/>
                <a:ea typeface="+mn-ea"/>
                <a:cs typeface="+mn-cs"/>
              </a:rPr>
              <a:t> </a:t>
            </a:r>
            <a:r>
              <a:rPr lang="pt-BR" sz="1200" kern="1200" dirty="0" smtClean="0">
                <a:solidFill>
                  <a:schemeClr val="tx1"/>
                </a:solidFill>
                <a:effectLst/>
                <a:latin typeface="+mn-lt"/>
                <a:ea typeface="+mn-ea"/>
                <a:cs typeface="+mn-cs"/>
              </a:rPr>
              <a:t>a partir da qual as nomeia. Portanto, ele reproduz o ato de distanciamento, que caracteriza o processo da leitura. </a:t>
            </a:r>
          </a:p>
          <a:p>
            <a:r>
              <a:rPr lang="pt-BR" sz="1200" kern="1200" dirty="0" smtClean="0">
                <a:solidFill>
                  <a:schemeClr val="tx1"/>
                </a:solidFill>
                <a:effectLst/>
                <a:latin typeface="+mn-lt"/>
                <a:ea typeface="+mn-ea"/>
                <a:cs typeface="+mn-cs"/>
              </a:rPr>
              <a:t>A nomeação decorre quando o indivíduo se entende separado do mundo dos objetos, interpreta-os e pode, assim, atribuir-lhes um sentido. Em situação similar, como se observou no começo, Sinhá Vitória entende o que representa o aparecimento das arribações e manifesta esse significado pela palavra.</a:t>
            </a:r>
          </a:p>
          <a:p>
            <a:r>
              <a:rPr lang="pt-BR" sz="1200" kern="1200" dirty="0" smtClean="0">
                <a:solidFill>
                  <a:schemeClr val="tx1"/>
                </a:solidFill>
                <a:effectLst/>
                <a:latin typeface="+mn-lt"/>
                <a:ea typeface="+mn-ea"/>
                <a:cs typeface="+mn-cs"/>
              </a:rPr>
              <a:t>A nomeação é, pois, o resultado verbal da leitura do mundo.</a:t>
            </a:r>
            <a:endParaRPr lang="pt-BR" dirty="0"/>
          </a:p>
        </p:txBody>
      </p:sp>
      <p:sp>
        <p:nvSpPr>
          <p:cNvPr id="4" name="Espaço Reservado para Número de Slide 3"/>
          <p:cNvSpPr>
            <a:spLocks noGrp="1"/>
          </p:cNvSpPr>
          <p:nvPr>
            <p:ph type="sldNum" sz="quarter" idx="10"/>
          </p:nvPr>
        </p:nvSpPr>
        <p:spPr/>
        <p:txBody>
          <a:bodyPr/>
          <a:lstStyle/>
          <a:p>
            <a:fld id="{965D5B58-6498-DB46-94D3-CC6D9F8D5F78}" type="slidenum">
              <a:rPr lang="en-US" smtClean="0"/>
              <a:pPr/>
              <a:t>12</a:t>
            </a:fld>
            <a:endParaRPr lang="en-US"/>
          </a:p>
        </p:txBody>
      </p:sp>
    </p:spTree>
    <p:extLst>
      <p:ext uri="{BB962C8B-B14F-4D97-AF65-F5344CB8AC3E}">
        <p14:creationId xmlns:p14="http://schemas.microsoft.com/office/powerpoint/2010/main" xmlns="" val="14767679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b="1" dirty="0" smtClean="0">
                <a:ea typeface="ＭＳ Ｐゴシック" pitchFamily="34" charset="-128"/>
              </a:rPr>
              <a:t>FALE</a:t>
            </a:r>
            <a:r>
              <a:rPr lang="pt-BR" b="1" baseline="0" dirty="0" smtClean="0">
                <a:ea typeface="ＭＳ Ｐゴシック" pitchFamily="34" charset="-128"/>
              </a:rPr>
              <a:t> O TEXTO ABAIXO.</a:t>
            </a:r>
          </a:p>
          <a:p>
            <a:endParaRPr lang="pt-BR" b="1" dirty="0" smtClean="0">
              <a:ea typeface="ＭＳ Ｐゴシック" pitchFamily="34" charset="-128"/>
            </a:endParaRPr>
          </a:p>
          <a:p>
            <a:r>
              <a:rPr lang="pt-BR" dirty="0" smtClean="0">
                <a:ea typeface="ＭＳ Ｐゴシック" pitchFamily="34" charset="-128"/>
              </a:rPr>
              <a:t>→ </a:t>
            </a:r>
            <a:r>
              <a:rPr lang="pt-BR" dirty="0" smtClean="0"/>
              <a:t>A crescente </a:t>
            </a:r>
            <a:r>
              <a:rPr lang="pt-BR" dirty="0" err="1" smtClean="0"/>
              <a:t>sintetização</a:t>
            </a:r>
            <a:r>
              <a:rPr lang="pt-BR" dirty="0" smtClean="0"/>
              <a:t> do código afastou a escrita de sua origem, mas facilitou sua expansão e universalização. De todo modo, ela não deixa de se fundar no princípio que lhe deu nascimento: equivale a sinais que, agora codificados, dão conta do mundo a que se referem e ao qual de algum modo interpreta.</a:t>
            </a:r>
          </a:p>
          <a:p>
            <a:r>
              <a:rPr lang="pt-BR" dirty="0" smtClean="0"/>
              <a:t>Compete à escola facilitar o domínio desse código para se chegar ao mundo apresentado por ele.</a:t>
            </a:r>
          </a:p>
          <a:p>
            <a:endParaRPr lang="pt-BR" dirty="0"/>
          </a:p>
        </p:txBody>
      </p:sp>
      <p:sp>
        <p:nvSpPr>
          <p:cNvPr id="4" name="Espaço Reservado para Número de Slide 3"/>
          <p:cNvSpPr>
            <a:spLocks noGrp="1"/>
          </p:cNvSpPr>
          <p:nvPr>
            <p:ph type="sldNum" sz="quarter" idx="10"/>
          </p:nvPr>
        </p:nvSpPr>
        <p:spPr/>
        <p:txBody>
          <a:bodyPr/>
          <a:lstStyle/>
          <a:p>
            <a:fld id="{965D5B58-6498-DB46-94D3-CC6D9F8D5F78}" type="slidenum">
              <a:rPr lang="en-US" smtClean="0"/>
              <a:pPr/>
              <a:t>13</a:t>
            </a:fld>
            <a:endParaRPr lang="en-US"/>
          </a:p>
        </p:txBody>
      </p:sp>
    </p:spTree>
    <p:extLst>
      <p:ext uri="{BB962C8B-B14F-4D97-AF65-F5344CB8AC3E}">
        <p14:creationId xmlns:p14="http://schemas.microsoft.com/office/powerpoint/2010/main" xmlns="" val="36782479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b="1" dirty="0" smtClean="0">
                <a:ea typeface="ＭＳ Ｐゴシック" pitchFamily="34" charset="-128"/>
              </a:rPr>
              <a:t>FALE</a:t>
            </a:r>
            <a:r>
              <a:rPr lang="pt-BR" b="1" baseline="0" dirty="0" smtClean="0">
                <a:ea typeface="ＭＳ Ｐゴシック" pitchFamily="34" charset="-128"/>
              </a:rPr>
              <a:t> O TEXTO ABAIXO.</a:t>
            </a:r>
          </a:p>
          <a:p>
            <a:endParaRPr lang="pt-BR" b="1" dirty="0" smtClean="0">
              <a:ea typeface="ＭＳ Ｐゴシック" pitchFamily="34" charset="-128"/>
            </a:endParaRPr>
          </a:p>
          <a:p>
            <a:r>
              <a:rPr lang="pt-BR" dirty="0" smtClean="0">
                <a:ea typeface="ＭＳ Ｐゴシック" pitchFamily="34" charset="-128"/>
              </a:rPr>
              <a:t>→ U</a:t>
            </a:r>
            <a:r>
              <a:rPr lang="pt-BR" sz="1200" kern="1200" dirty="0" smtClean="0">
                <a:solidFill>
                  <a:schemeClr val="tx1"/>
                </a:solidFill>
                <a:effectLst/>
                <a:latin typeface="+mn-lt"/>
                <a:ea typeface="+mn-ea"/>
                <a:cs typeface="+mn-cs"/>
              </a:rPr>
              <a:t>m segundo pressuposto, importante para o exercício, pelo professor, do papel de mediador de leitura é que as relações dos seres humanos com o real não são mediadas apenas pela inteligência, mas também pela imaginação. A inteligência vale-se do raciocínio, e a imaginação, da fantasia. Com essas ferramentas, as pessoas enfrentam a existência e constroem sua história individual.</a:t>
            </a:r>
          </a:p>
          <a:p>
            <a:r>
              <a:rPr lang="pt-BR" sz="1200" kern="1200" dirty="0" smtClean="0">
                <a:solidFill>
                  <a:schemeClr val="tx1"/>
                </a:solidFill>
                <a:effectLst/>
                <a:latin typeface="+mn-lt"/>
                <a:ea typeface="+mn-ea"/>
                <a:cs typeface="+mn-cs"/>
              </a:rPr>
              <a:t>A fantasia colabora para a formação de um imaginário, que transcende a imaginação individual e que armazena o patrimônio das imagens do mundo. Esse imaginário transfere-se para os produtos culturais, aparecendo, por exemplo, nos mitos, narrativas e obras literárias.</a:t>
            </a:r>
            <a:endParaRPr lang="pt-BR" dirty="0"/>
          </a:p>
        </p:txBody>
      </p:sp>
      <p:sp>
        <p:nvSpPr>
          <p:cNvPr id="4" name="Espaço Reservado para Número de Slide 3"/>
          <p:cNvSpPr>
            <a:spLocks noGrp="1"/>
          </p:cNvSpPr>
          <p:nvPr>
            <p:ph type="sldNum" sz="quarter" idx="10"/>
          </p:nvPr>
        </p:nvSpPr>
        <p:spPr/>
        <p:txBody>
          <a:bodyPr/>
          <a:lstStyle/>
          <a:p>
            <a:fld id="{965D5B58-6498-DB46-94D3-CC6D9F8D5F78}" type="slidenum">
              <a:rPr lang="en-US" smtClean="0"/>
              <a:pPr/>
              <a:t>14</a:t>
            </a:fld>
            <a:endParaRPr lang="en-US"/>
          </a:p>
        </p:txBody>
      </p:sp>
    </p:spTree>
    <p:extLst>
      <p:ext uri="{BB962C8B-B14F-4D97-AF65-F5344CB8AC3E}">
        <p14:creationId xmlns:p14="http://schemas.microsoft.com/office/powerpoint/2010/main" xmlns="" val="1903909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b="1" dirty="0" smtClean="0">
                <a:ea typeface="ＭＳ Ｐゴシック" pitchFamily="34" charset="-128"/>
              </a:rPr>
              <a:t>FALE</a:t>
            </a:r>
            <a:r>
              <a:rPr lang="pt-BR" b="1" baseline="0" dirty="0" smtClean="0">
                <a:ea typeface="ＭＳ Ｐゴシック" pitchFamily="34" charset="-128"/>
              </a:rPr>
              <a:t> O TEXTO ABAIXO.</a:t>
            </a:r>
          </a:p>
          <a:p>
            <a:endParaRPr lang="pt-BR" b="1" dirty="0" smtClean="0">
              <a:ea typeface="ＭＳ Ｐゴシック" pitchFamily="34" charset="-128"/>
            </a:endParaRPr>
          </a:p>
          <a:p>
            <a:r>
              <a:rPr lang="pt-BR" dirty="0" smtClean="0">
                <a:ea typeface="ＭＳ Ｐゴシック" pitchFamily="34" charset="-128"/>
              </a:rPr>
              <a:t>→ </a:t>
            </a:r>
            <a:r>
              <a:rPr lang="pt-BR" sz="1200" kern="1200" dirty="0" smtClean="0">
                <a:solidFill>
                  <a:schemeClr val="tx1"/>
                </a:solidFill>
                <a:effectLst/>
                <a:latin typeface="+mn-lt"/>
                <a:ea typeface="+mn-ea"/>
                <a:cs typeface="+mn-cs"/>
              </a:rPr>
              <a:t>Também o imaginário corresponde a uma leitura do mundo, traduzido pela língua, mas transposto para histórias e figuras simbólicas.</a:t>
            </a:r>
          </a:p>
          <a:p>
            <a:r>
              <a:rPr lang="pt-BR" sz="1200" kern="1200" dirty="0" smtClean="0">
                <a:solidFill>
                  <a:schemeClr val="tx1"/>
                </a:solidFill>
                <a:effectLst/>
                <a:latin typeface="+mn-lt"/>
                <a:ea typeface="+mn-ea"/>
                <a:cs typeface="+mn-cs"/>
              </a:rPr>
              <a:t>Os contos de fadas exemplificam o funcionamento do imaginário, pois são narradas histórias em que se representam situações fundamentais da vida humana por meio de personagens sintetizadores do medo (a bruxa)</a:t>
            </a:r>
            <a:r>
              <a:rPr lang="pt-BR" sz="1200" kern="1200" baseline="0" dirty="0" smtClean="0">
                <a:solidFill>
                  <a:schemeClr val="tx1"/>
                </a:solidFill>
                <a:effectLst/>
                <a:latin typeface="+mn-lt"/>
                <a:ea typeface="+mn-ea"/>
                <a:cs typeface="+mn-cs"/>
              </a:rPr>
              <a:t> e</a:t>
            </a:r>
            <a:r>
              <a:rPr lang="pt-BR" sz="1200" kern="1200" dirty="0" smtClean="0">
                <a:solidFill>
                  <a:schemeClr val="tx1"/>
                </a:solidFill>
                <a:effectLst/>
                <a:latin typeface="+mn-lt"/>
                <a:ea typeface="+mn-ea"/>
                <a:cs typeface="+mn-cs"/>
              </a:rPr>
              <a:t> da insegurança das crianças diante dos adultos (João e Maria), por exemplo.</a:t>
            </a:r>
            <a:endParaRPr lang="pt-BR" dirty="0"/>
          </a:p>
        </p:txBody>
      </p:sp>
      <p:sp>
        <p:nvSpPr>
          <p:cNvPr id="4" name="Espaço Reservado para Número de Slide 3"/>
          <p:cNvSpPr>
            <a:spLocks noGrp="1"/>
          </p:cNvSpPr>
          <p:nvPr>
            <p:ph type="sldNum" sz="quarter" idx="10"/>
          </p:nvPr>
        </p:nvSpPr>
        <p:spPr/>
        <p:txBody>
          <a:bodyPr/>
          <a:lstStyle/>
          <a:p>
            <a:fld id="{965D5B58-6498-DB46-94D3-CC6D9F8D5F78}" type="slidenum">
              <a:rPr lang="en-US" smtClean="0"/>
              <a:pPr/>
              <a:t>15</a:t>
            </a:fld>
            <a:endParaRPr lang="en-US"/>
          </a:p>
        </p:txBody>
      </p:sp>
    </p:spTree>
    <p:extLst>
      <p:ext uri="{BB962C8B-B14F-4D97-AF65-F5344CB8AC3E}">
        <p14:creationId xmlns:p14="http://schemas.microsoft.com/office/powerpoint/2010/main" xmlns="" val="39034618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b="1" dirty="0" smtClean="0">
                <a:ea typeface="ＭＳ Ｐゴシック" pitchFamily="34" charset="-128"/>
              </a:rPr>
              <a:t>LEIA O TEXTO DO </a:t>
            </a:r>
            <a:r>
              <a:rPr lang="pt-BR" b="1" i="1" dirty="0" smtClean="0">
                <a:ea typeface="ＭＳ Ｐゴシック" pitchFamily="34" charset="-128"/>
              </a:rPr>
              <a:t>SLIDE</a:t>
            </a:r>
            <a:r>
              <a:rPr lang="pt-BR" b="1" dirty="0" smtClean="0">
                <a:ea typeface="ＭＳ Ｐゴシック" pitchFamily="34" charset="-128"/>
              </a:rPr>
              <a:t> E FALE</a:t>
            </a:r>
            <a:r>
              <a:rPr lang="pt-BR" b="1" baseline="0" dirty="0" smtClean="0">
                <a:ea typeface="ＭＳ Ｐゴシック" pitchFamily="34" charset="-128"/>
              </a:rPr>
              <a:t> O TEXTO ABAIXO.</a:t>
            </a:r>
          </a:p>
          <a:p>
            <a:endParaRPr lang="pt-BR" b="1" dirty="0" smtClean="0">
              <a:ea typeface="ＭＳ Ｐゴシック" pitchFamily="34" charset="-128"/>
            </a:endParaRPr>
          </a:p>
          <a:p>
            <a:r>
              <a:rPr lang="pt-BR" dirty="0" smtClean="0">
                <a:ea typeface="ＭＳ Ｐゴシック" pitchFamily="34" charset="-128"/>
              </a:rPr>
              <a:t>→ </a:t>
            </a:r>
            <a:r>
              <a:rPr lang="pt-BR" sz="1200" kern="1200" dirty="0" smtClean="0">
                <a:solidFill>
                  <a:schemeClr val="tx1"/>
                </a:solidFill>
                <a:effectLst/>
                <a:latin typeface="+mn-lt"/>
                <a:ea typeface="+mn-ea"/>
                <a:cs typeface="+mn-cs"/>
              </a:rPr>
              <a:t>Se o imaginário é uma leitura do mundo e a literatura é alimentada pelo imaginário, pode-se concluir que a leitura da literatura facultará o acesso ao mundo traduzido pela imaginação. Eis por que o exercício da leitura é uma necessidade fundamental de todo indivíduo.</a:t>
            </a:r>
            <a:endParaRPr lang="pt-BR" dirty="0" smtClean="0"/>
          </a:p>
          <a:p>
            <a:endParaRPr lang="pt-BR" dirty="0"/>
          </a:p>
        </p:txBody>
      </p:sp>
      <p:sp>
        <p:nvSpPr>
          <p:cNvPr id="4" name="Espaço Reservado para Número de Slide 3"/>
          <p:cNvSpPr>
            <a:spLocks noGrp="1"/>
          </p:cNvSpPr>
          <p:nvPr>
            <p:ph type="sldNum" sz="quarter" idx="10"/>
          </p:nvPr>
        </p:nvSpPr>
        <p:spPr/>
        <p:txBody>
          <a:bodyPr/>
          <a:lstStyle/>
          <a:p>
            <a:fld id="{965D5B58-6498-DB46-94D3-CC6D9F8D5F78}" type="slidenum">
              <a:rPr lang="en-US" smtClean="0"/>
              <a:pPr/>
              <a:t>16</a:t>
            </a:fld>
            <a:endParaRPr lang="en-US"/>
          </a:p>
        </p:txBody>
      </p:sp>
    </p:spTree>
    <p:extLst>
      <p:ext uri="{BB962C8B-B14F-4D97-AF65-F5344CB8AC3E}">
        <p14:creationId xmlns:p14="http://schemas.microsoft.com/office/powerpoint/2010/main" xmlns="" val="32925707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b="1" dirty="0" smtClean="0">
                <a:ea typeface="ＭＳ Ｐゴシック" pitchFamily="34" charset="-128"/>
              </a:rPr>
              <a:t>LEIA</a:t>
            </a:r>
            <a:r>
              <a:rPr lang="pt-BR" b="1" baseline="0" dirty="0" smtClean="0">
                <a:ea typeface="ＭＳ Ｐゴシック" pitchFamily="34" charset="-128"/>
              </a:rPr>
              <a:t> </a:t>
            </a:r>
            <a:r>
              <a:rPr lang="pt-BR" b="1" dirty="0" smtClean="0">
                <a:ea typeface="ＭＳ Ｐゴシック" pitchFamily="34" charset="-128"/>
              </a:rPr>
              <a:t>O TEXTO DO </a:t>
            </a:r>
            <a:r>
              <a:rPr lang="pt-BR" b="1" i="1" dirty="0" smtClean="0">
                <a:ea typeface="ＭＳ Ｐゴシック" pitchFamily="34" charset="-128"/>
              </a:rPr>
              <a:t>SLIDE</a:t>
            </a:r>
            <a:r>
              <a:rPr lang="pt-BR" b="1" dirty="0" smtClean="0">
                <a:ea typeface="ＭＳ Ｐゴシック" pitchFamily="34" charset="-128"/>
              </a:rPr>
              <a:t> E FALE</a:t>
            </a:r>
            <a:r>
              <a:rPr lang="pt-BR" b="1" baseline="0" dirty="0" smtClean="0">
                <a:ea typeface="ＭＳ Ｐゴシック" pitchFamily="34" charset="-128"/>
              </a:rPr>
              <a:t> O TEXTO ABAIXO.</a:t>
            </a:r>
          </a:p>
          <a:p>
            <a:endParaRPr lang="pt-BR" b="1" dirty="0" smtClean="0">
              <a:ea typeface="ＭＳ Ｐゴシック" pitchFamily="34" charset="-128"/>
            </a:endParaRPr>
          </a:p>
          <a:p>
            <a:r>
              <a:rPr lang="pt-BR" dirty="0" smtClean="0">
                <a:ea typeface="ＭＳ Ｐゴシック" pitchFamily="34" charset="-128"/>
              </a:rPr>
              <a:t>→ </a:t>
            </a:r>
            <a:r>
              <a:rPr lang="pt-BR" sz="1200" kern="1200" dirty="0" smtClean="0">
                <a:solidFill>
                  <a:schemeClr val="tx1"/>
                </a:solidFill>
                <a:effectLst/>
                <a:latin typeface="+mn-lt"/>
                <a:ea typeface="+mn-ea"/>
                <a:cs typeface="+mn-cs"/>
              </a:rPr>
              <a:t>Um argumento em favor das atividades de mediação depende de um terceiro pressuposto e leva em consideração a situação da criança.</a:t>
            </a:r>
          </a:p>
          <a:p>
            <a:r>
              <a:rPr lang="pt-BR" sz="1200" kern="1200" dirty="0" smtClean="0">
                <a:solidFill>
                  <a:schemeClr val="tx1"/>
                </a:solidFill>
                <a:effectLst/>
                <a:latin typeface="+mn-lt"/>
                <a:ea typeface="+mn-ea"/>
                <a:cs typeface="+mn-cs"/>
              </a:rPr>
              <a:t>Durante a vida infantil, a imaginação e a fantasia detêm um peso muito grande, constituindo o principal recurso por meio do qual os problemas pessoais são resolvidos. É também por intermédio do imaginário que a criança conhece o mundo. </a:t>
            </a:r>
          </a:p>
          <a:p>
            <a:r>
              <a:rPr lang="pt-BR" sz="1200" kern="1200" dirty="0" smtClean="0">
                <a:solidFill>
                  <a:schemeClr val="tx1"/>
                </a:solidFill>
                <a:effectLst/>
                <a:latin typeface="+mn-lt"/>
                <a:ea typeface="+mn-ea"/>
                <a:cs typeface="+mn-cs"/>
              </a:rPr>
              <a:t>Por essa razão, quando pesquisadores de narrativas populares realizaram recolhas de contos de fadas, entre os séculos XVIII e XIX, eles preferiram destiná-las ao público infantil, em meio ao qual se adaptaram muito bem.</a:t>
            </a:r>
          </a:p>
          <a:p>
            <a:r>
              <a:rPr lang="pt-BR" sz="1200" kern="1200" dirty="0" smtClean="0">
                <a:solidFill>
                  <a:schemeClr val="tx1"/>
                </a:solidFill>
                <a:effectLst/>
                <a:latin typeface="+mn-lt"/>
                <a:ea typeface="+mn-ea"/>
                <a:cs typeface="+mn-cs"/>
              </a:rPr>
              <a:t>A literatura infantil é herdeira direta desse patrimônio, e sua efetividade junto a leitores e ouvintes depende de ela ser capaz de se apresentar como possibilidade de conhecimento do mundo, propriedade que caracteriza a leitura enquanto tal.</a:t>
            </a:r>
            <a:endParaRPr lang="pt-BR" dirty="0"/>
          </a:p>
        </p:txBody>
      </p:sp>
      <p:sp>
        <p:nvSpPr>
          <p:cNvPr id="4" name="Espaço Reservado para Número de Slide 3"/>
          <p:cNvSpPr>
            <a:spLocks noGrp="1"/>
          </p:cNvSpPr>
          <p:nvPr>
            <p:ph type="sldNum" sz="quarter" idx="10"/>
          </p:nvPr>
        </p:nvSpPr>
        <p:spPr/>
        <p:txBody>
          <a:bodyPr/>
          <a:lstStyle/>
          <a:p>
            <a:fld id="{965D5B58-6498-DB46-94D3-CC6D9F8D5F78}" type="slidenum">
              <a:rPr lang="en-US" smtClean="0"/>
              <a:pPr/>
              <a:t>17</a:t>
            </a:fld>
            <a:endParaRPr lang="en-US"/>
          </a:p>
        </p:txBody>
      </p:sp>
    </p:spTree>
    <p:extLst>
      <p:ext uri="{BB962C8B-B14F-4D97-AF65-F5344CB8AC3E}">
        <p14:creationId xmlns:p14="http://schemas.microsoft.com/office/powerpoint/2010/main" xmlns="" val="3262285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sz="1200" b="1" kern="1200" dirty="0" smtClean="0">
                <a:solidFill>
                  <a:schemeClr val="tx1"/>
                </a:solidFill>
                <a:effectLst/>
                <a:latin typeface="+mn-lt"/>
                <a:ea typeface="+mn-ea"/>
                <a:cs typeface="+mn-cs"/>
              </a:rPr>
              <a:t>LEIA O TEXTO DO </a:t>
            </a:r>
            <a:r>
              <a:rPr lang="pt-BR" sz="1200" b="1" i="1" kern="1200" dirty="0" smtClean="0">
                <a:solidFill>
                  <a:schemeClr val="tx1"/>
                </a:solidFill>
                <a:effectLst/>
                <a:latin typeface="+mn-lt"/>
                <a:ea typeface="+mn-ea"/>
                <a:cs typeface="+mn-cs"/>
              </a:rPr>
              <a:t>SLIDE</a:t>
            </a:r>
            <a:r>
              <a:rPr lang="pt-BR" sz="1200" b="1" kern="1200" dirty="0" smtClean="0">
                <a:solidFill>
                  <a:schemeClr val="tx1"/>
                </a:solidFill>
                <a:effectLst/>
                <a:latin typeface="+mn-lt"/>
                <a:ea typeface="+mn-ea"/>
                <a:cs typeface="+mn-cs"/>
              </a:rPr>
              <a:t> E, EM SEGUIDA,</a:t>
            </a:r>
            <a:r>
              <a:rPr lang="pt-BR" sz="1200" b="1" kern="1200" baseline="0" dirty="0" smtClean="0">
                <a:solidFill>
                  <a:schemeClr val="tx1"/>
                </a:solidFill>
                <a:effectLst/>
                <a:latin typeface="+mn-lt"/>
                <a:ea typeface="+mn-ea"/>
                <a:cs typeface="+mn-cs"/>
              </a:rPr>
              <a:t> FALE O TEXTO ABAIXO.</a:t>
            </a:r>
          </a:p>
          <a:p>
            <a:endParaRPr lang="pt-BR" sz="1200" b="1" kern="1200" dirty="0" smtClean="0">
              <a:solidFill>
                <a:schemeClr val="tx1"/>
              </a:solidFill>
              <a:effectLst/>
              <a:latin typeface="+mn-lt"/>
              <a:ea typeface="+mn-ea"/>
              <a:cs typeface="+mn-cs"/>
            </a:endParaRPr>
          </a:p>
          <a:p>
            <a:r>
              <a:rPr lang="pt-BR" dirty="0" smtClean="0">
                <a:ea typeface="ＭＳ Ｐゴシック" pitchFamily="34" charset="-128"/>
              </a:rPr>
              <a:t>→ </a:t>
            </a:r>
            <a:r>
              <a:rPr lang="pt-BR" sz="1200" kern="1200" dirty="0" smtClean="0">
                <a:solidFill>
                  <a:schemeClr val="tx1"/>
                </a:solidFill>
                <a:effectLst/>
                <a:latin typeface="+mn-lt"/>
                <a:ea typeface="+mn-ea"/>
                <a:cs typeface="+mn-cs"/>
              </a:rPr>
              <a:t>Fabiano e Sinhá Vitória são criaturas imaginárias que fazem o leitor entender como se dá a relação do indivíduo com o meio circundante e o modo como a linguagem verbal expressa esse relacionamento.</a:t>
            </a:r>
            <a:endParaRPr lang="pt-BR" dirty="0" smtClean="0"/>
          </a:p>
          <a:p>
            <a:endParaRPr lang="pt-BR" dirty="0"/>
          </a:p>
        </p:txBody>
      </p:sp>
      <p:sp>
        <p:nvSpPr>
          <p:cNvPr id="4" name="Espaço Reservado para Número de Slide 3"/>
          <p:cNvSpPr>
            <a:spLocks noGrp="1"/>
          </p:cNvSpPr>
          <p:nvPr>
            <p:ph type="sldNum" sz="quarter" idx="10"/>
          </p:nvPr>
        </p:nvSpPr>
        <p:spPr/>
        <p:txBody>
          <a:bodyPr/>
          <a:lstStyle/>
          <a:p>
            <a:fld id="{965D5B58-6498-DB46-94D3-CC6D9F8D5F78}" type="slidenum">
              <a:rPr lang="en-US" smtClean="0"/>
              <a:pPr/>
              <a:t>18</a:t>
            </a:fld>
            <a:endParaRPr lang="en-US"/>
          </a:p>
        </p:txBody>
      </p:sp>
    </p:spTree>
    <p:extLst>
      <p:ext uri="{BB962C8B-B14F-4D97-AF65-F5344CB8AC3E}">
        <p14:creationId xmlns:p14="http://schemas.microsoft.com/office/powerpoint/2010/main" xmlns="" val="34669338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b="1" dirty="0" smtClean="0"/>
              <a:t>LEIA</a:t>
            </a:r>
            <a:r>
              <a:rPr lang="pt-BR" b="1" baseline="0" dirty="0" smtClean="0"/>
              <a:t> O TEXTO DO </a:t>
            </a:r>
            <a:r>
              <a:rPr lang="pt-BR" b="1" i="1" baseline="0" dirty="0" smtClean="0"/>
              <a:t>SLIDE</a:t>
            </a:r>
            <a:r>
              <a:rPr lang="pt-BR" b="1" baseline="0" dirty="0" smtClean="0"/>
              <a:t> E </a:t>
            </a:r>
            <a:r>
              <a:rPr lang="pt-BR" b="1" dirty="0" smtClean="0"/>
              <a:t>PROMOVA</a:t>
            </a:r>
            <a:r>
              <a:rPr lang="pt-BR" b="1" baseline="0" dirty="0" smtClean="0"/>
              <a:t> UMA REFLEXÃO COM OS PROFESSORES SOBRE AS ATIVIDADES LITERÁRIAS QUE ELES TÊM OFERECIDO ÀS CRIANÇAS E COMO TÊM FEITO A MEDIAÇÃO.</a:t>
            </a:r>
            <a:endParaRPr lang="pt-BR" b="1" dirty="0" smtClean="0"/>
          </a:p>
          <a:p>
            <a:endParaRPr lang="pt-BR" b="1" dirty="0" smtClean="0"/>
          </a:p>
        </p:txBody>
      </p:sp>
      <p:sp>
        <p:nvSpPr>
          <p:cNvPr id="4" name="Espaço Reservado para Número de Slide 3"/>
          <p:cNvSpPr>
            <a:spLocks noGrp="1"/>
          </p:cNvSpPr>
          <p:nvPr>
            <p:ph type="sldNum" sz="quarter" idx="10"/>
          </p:nvPr>
        </p:nvSpPr>
        <p:spPr/>
        <p:txBody>
          <a:bodyPr/>
          <a:lstStyle/>
          <a:p>
            <a:fld id="{965D5B58-6498-DB46-94D3-CC6D9F8D5F78}" type="slidenum">
              <a:rPr lang="en-US" smtClean="0"/>
              <a:pPr/>
              <a:t>19</a:t>
            </a:fld>
            <a:endParaRPr lang="en-US"/>
          </a:p>
        </p:txBody>
      </p:sp>
    </p:spTree>
    <p:extLst>
      <p:ext uri="{BB962C8B-B14F-4D97-AF65-F5344CB8AC3E}">
        <p14:creationId xmlns:p14="http://schemas.microsoft.com/office/powerpoint/2010/main" xmlns="" val="24399839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b="1" dirty="0" smtClean="0">
                <a:ea typeface="ＭＳ Ｐゴシック" pitchFamily="34" charset="-128"/>
              </a:rPr>
              <a:t>LEIA</a:t>
            </a:r>
            <a:r>
              <a:rPr lang="pt-BR" b="1" baseline="0" dirty="0" smtClean="0">
                <a:ea typeface="ＭＳ Ｐゴシック" pitchFamily="34" charset="-128"/>
              </a:rPr>
              <a:t> O TÍTULO E </a:t>
            </a:r>
            <a:r>
              <a:rPr lang="pt-BR" b="1" dirty="0" smtClean="0">
                <a:ea typeface="ＭＳ Ｐゴシック" pitchFamily="34" charset="-128"/>
              </a:rPr>
              <a:t>FALE O TEXTO ABAIXO.</a:t>
            </a:r>
          </a:p>
          <a:p>
            <a:pPr marL="0" marR="0" indent="0" algn="l" defTabSz="914400" rtl="0" eaLnBrk="1" fontAlgn="auto" latinLnBrk="0" hangingPunct="1">
              <a:lnSpc>
                <a:spcPct val="100000"/>
              </a:lnSpc>
              <a:spcBef>
                <a:spcPts val="0"/>
              </a:spcBef>
              <a:spcAft>
                <a:spcPts val="0"/>
              </a:spcAft>
              <a:buClrTx/>
              <a:buSzTx/>
              <a:buFontTx/>
              <a:buNone/>
              <a:tabLst/>
              <a:defRPr/>
            </a:pPr>
            <a:endParaRPr lang="pt-BR" b="1" dirty="0" smtClean="0">
              <a:ea typeface="ＭＳ Ｐゴシック" pitchFamily="34" charset="-128"/>
            </a:endParaRPr>
          </a:p>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ea typeface="ＭＳ Ｐゴシック" pitchFamily="34" charset="-128"/>
              </a:rPr>
              <a:t>→ </a:t>
            </a:r>
            <a:r>
              <a:rPr lang="pt-BR" dirty="0" smtClean="0"/>
              <a:t>Pressupõe-se primeiramente que a leitura corresponde a uma relação do ser humano com o mundo, antes de constituir uma relação com a escrita e o texto. O indivíduo só entende o mundo, atribuindo-lhe um significado, quando o lê. Essa ação independe do domínio dos códigos da escrita e do letramento.</a:t>
            </a:r>
          </a:p>
          <a:p>
            <a:endParaRPr lang="es-ES" dirty="0"/>
          </a:p>
        </p:txBody>
      </p:sp>
      <p:sp>
        <p:nvSpPr>
          <p:cNvPr id="4" name="Espaço Reservado para Número de Slide 3"/>
          <p:cNvSpPr>
            <a:spLocks noGrp="1"/>
          </p:cNvSpPr>
          <p:nvPr>
            <p:ph type="sldNum" sz="quarter" idx="10"/>
          </p:nvPr>
        </p:nvSpPr>
        <p:spPr/>
        <p:txBody>
          <a:bodyPr/>
          <a:lstStyle/>
          <a:p>
            <a:fld id="{2F50C068-1126-40CC-BEE5-687455C52327}" type="slidenum">
              <a:rPr lang="es-ES" smtClean="0"/>
              <a:pPr/>
              <a:t>2</a:t>
            </a:fld>
            <a:endParaRPr lang="es-ES"/>
          </a:p>
        </p:txBody>
      </p:sp>
    </p:spTree>
    <p:extLst>
      <p:ext uri="{BB962C8B-B14F-4D97-AF65-F5344CB8AC3E}">
        <p14:creationId xmlns:p14="http://schemas.microsoft.com/office/powerpoint/2010/main" xmlns="" val="291808573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sz="1200" b="1" kern="1200" dirty="0" smtClean="0">
                <a:solidFill>
                  <a:schemeClr val="tx1"/>
                </a:solidFill>
                <a:effectLst/>
                <a:latin typeface="+mn-lt"/>
                <a:ea typeface="+mn-ea"/>
                <a:cs typeface="+mn-cs"/>
              </a:rPr>
              <a:t>LEIA O TEXTO DO</a:t>
            </a:r>
            <a:r>
              <a:rPr lang="pt-BR" sz="1200" b="1" kern="1200" baseline="0" dirty="0" smtClean="0">
                <a:solidFill>
                  <a:schemeClr val="tx1"/>
                </a:solidFill>
                <a:effectLst/>
                <a:latin typeface="+mn-lt"/>
                <a:ea typeface="+mn-ea"/>
                <a:cs typeface="+mn-cs"/>
              </a:rPr>
              <a:t> </a:t>
            </a:r>
            <a:r>
              <a:rPr lang="pt-BR" sz="1200" b="1" i="1" kern="1200" baseline="0" dirty="0" smtClean="0">
                <a:solidFill>
                  <a:schemeClr val="tx1"/>
                </a:solidFill>
                <a:effectLst/>
                <a:latin typeface="+mn-lt"/>
                <a:ea typeface="+mn-ea"/>
                <a:cs typeface="+mn-cs"/>
              </a:rPr>
              <a:t>SLIDE</a:t>
            </a:r>
            <a:r>
              <a:rPr lang="pt-BR" sz="1200" b="1" kern="1200" baseline="0" dirty="0" smtClean="0">
                <a:solidFill>
                  <a:schemeClr val="tx1"/>
                </a:solidFill>
                <a:effectLst/>
                <a:latin typeface="+mn-lt"/>
                <a:ea typeface="+mn-ea"/>
                <a:cs typeface="+mn-cs"/>
              </a:rPr>
              <a:t> E, EM SEGUIDA, FALE O TEXTO ABAIXO:</a:t>
            </a:r>
            <a:endParaRPr lang="pt-BR" sz="1200" b="1" kern="1200" dirty="0" smtClean="0">
              <a:solidFill>
                <a:schemeClr val="tx1"/>
              </a:solidFill>
              <a:effectLst/>
              <a:latin typeface="+mn-lt"/>
              <a:ea typeface="+mn-ea"/>
              <a:cs typeface="+mn-cs"/>
            </a:endParaRPr>
          </a:p>
          <a:p>
            <a:r>
              <a:rPr lang="pt-BR" dirty="0" smtClean="0">
                <a:ea typeface="ＭＳ Ｐゴシック" pitchFamily="34" charset="-128"/>
              </a:rPr>
              <a:t>→ </a:t>
            </a:r>
            <a:r>
              <a:rPr lang="pt-BR" sz="1200" kern="1200" dirty="0" smtClean="0">
                <a:solidFill>
                  <a:schemeClr val="tx1"/>
                </a:solidFill>
                <a:effectLst/>
                <a:latin typeface="+mn-lt"/>
                <a:ea typeface="+mn-ea"/>
                <a:cs typeface="+mn-cs"/>
              </a:rPr>
              <a:t>Como a literatura se apresenta por meio da escrita e via material impresso (mesmo quando o suporte não é o papel, mas a tela, por exemplo), o acesso a ela depende em princípio do sucesso do processo de letramento na escola. Por essa razão, o professor tem uma função mediadora muito importante, mesmo quando não lida diretamente com a literatura.</a:t>
            </a:r>
            <a:endParaRPr lang="pt-BR" dirty="0"/>
          </a:p>
        </p:txBody>
      </p:sp>
      <p:sp>
        <p:nvSpPr>
          <p:cNvPr id="4" name="Espaço Reservado para Número de Slide 3"/>
          <p:cNvSpPr>
            <a:spLocks noGrp="1"/>
          </p:cNvSpPr>
          <p:nvPr>
            <p:ph type="sldNum" sz="quarter" idx="10"/>
          </p:nvPr>
        </p:nvSpPr>
        <p:spPr/>
        <p:txBody>
          <a:bodyPr/>
          <a:lstStyle/>
          <a:p>
            <a:fld id="{965D5B58-6498-DB46-94D3-CC6D9F8D5F78}" type="slidenum">
              <a:rPr lang="en-US" smtClean="0"/>
              <a:pPr/>
              <a:t>20</a:t>
            </a:fld>
            <a:endParaRPr lang="en-US"/>
          </a:p>
        </p:txBody>
      </p:sp>
    </p:spTree>
    <p:extLst>
      <p:ext uri="{BB962C8B-B14F-4D97-AF65-F5344CB8AC3E}">
        <p14:creationId xmlns:p14="http://schemas.microsoft.com/office/powerpoint/2010/main" xmlns="" val="34082612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sz="1200" b="1" kern="1200" dirty="0" smtClean="0">
                <a:solidFill>
                  <a:schemeClr val="tx1"/>
                </a:solidFill>
                <a:effectLst/>
                <a:latin typeface="+mn-lt"/>
                <a:ea typeface="+mn-ea"/>
                <a:cs typeface="+mn-cs"/>
              </a:rPr>
              <a:t>LEIA O TEXTO DO</a:t>
            </a:r>
            <a:r>
              <a:rPr lang="pt-BR" sz="1200" b="1" kern="1200" baseline="0" dirty="0" smtClean="0">
                <a:solidFill>
                  <a:schemeClr val="tx1"/>
                </a:solidFill>
                <a:effectLst/>
                <a:latin typeface="+mn-lt"/>
                <a:ea typeface="+mn-ea"/>
                <a:cs typeface="+mn-cs"/>
              </a:rPr>
              <a:t> </a:t>
            </a:r>
            <a:r>
              <a:rPr lang="pt-BR" sz="1200" b="1" i="1" kern="1200" baseline="0" dirty="0" smtClean="0">
                <a:solidFill>
                  <a:schemeClr val="tx1"/>
                </a:solidFill>
                <a:effectLst/>
                <a:latin typeface="+mn-lt"/>
                <a:ea typeface="+mn-ea"/>
                <a:cs typeface="+mn-cs"/>
              </a:rPr>
              <a:t>SLIDE</a:t>
            </a:r>
            <a:r>
              <a:rPr lang="pt-BR" sz="1200" b="1" kern="1200" baseline="0" dirty="0" smtClean="0">
                <a:solidFill>
                  <a:schemeClr val="tx1"/>
                </a:solidFill>
                <a:effectLst/>
                <a:latin typeface="+mn-lt"/>
                <a:ea typeface="+mn-ea"/>
                <a:cs typeface="+mn-cs"/>
              </a:rPr>
              <a:t> E, EM SEGUIDA, FALE O TEXTO ABAIXO.</a:t>
            </a:r>
          </a:p>
          <a:p>
            <a:pPr marL="0" marR="0" indent="0" algn="l" defTabSz="914400" rtl="0" eaLnBrk="1" fontAlgn="auto" latinLnBrk="0" hangingPunct="1">
              <a:lnSpc>
                <a:spcPct val="100000"/>
              </a:lnSpc>
              <a:spcBef>
                <a:spcPts val="0"/>
              </a:spcBef>
              <a:spcAft>
                <a:spcPts val="0"/>
              </a:spcAft>
              <a:buClrTx/>
              <a:buSzTx/>
              <a:buFontTx/>
              <a:buNone/>
              <a:tabLst/>
              <a:defRPr/>
            </a:pPr>
            <a:endParaRPr lang="pt-BR" sz="1200" b="1" kern="1200" dirty="0" smtClean="0">
              <a:solidFill>
                <a:schemeClr val="tx1"/>
              </a:solidFill>
              <a:effectLst/>
              <a:latin typeface="+mn-lt"/>
              <a:ea typeface="+mn-ea"/>
              <a:cs typeface="+mn-cs"/>
            </a:endParaRPr>
          </a:p>
          <a:p>
            <a:r>
              <a:rPr lang="pt-BR" dirty="0" smtClean="0">
                <a:ea typeface="ＭＳ Ｐゴシック" pitchFamily="34" charset="-128"/>
              </a:rPr>
              <a:t>→ </a:t>
            </a:r>
            <a:r>
              <a:rPr lang="pt-BR" sz="1200" kern="1200" dirty="0" smtClean="0">
                <a:solidFill>
                  <a:schemeClr val="tx1"/>
                </a:solidFill>
                <a:effectLst/>
                <a:latin typeface="+mn-lt"/>
                <a:ea typeface="+mn-ea"/>
                <a:cs typeface="+mn-cs"/>
              </a:rPr>
              <a:t>Por outro lado, o conhecimento da literatura e das narrativas de que se forma seu patrimônio começa muito antes da alfabetização, já que pertencem</a:t>
            </a:r>
            <a:r>
              <a:rPr lang="pt-BR" sz="1200" kern="1200" baseline="0" dirty="0" smtClean="0">
                <a:solidFill>
                  <a:schemeClr val="tx1"/>
                </a:solidFill>
                <a:effectLst/>
                <a:latin typeface="+mn-lt"/>
                <a:ea typeface="+mn-ea"/>
                <a:cs typeface="+mn-cs"/>
              </a:rPr>
              <a:t> à </a:t>
            </a:r>
            <a:r>
              <a:rPr lang="pt-BR" sz="1200" kern="1200" dirty="0" smtClean="0">
                <a:solidFill>
                  <a:schemeClr val="tx1"/>
                </a:solidFill>
                <a:effectLst/>
                <a:latin typeface="+mn-lt"/>
                <a:ea typeface="+mn-ea"/>
                <a:cs typeface="+mn-cs"/>
              </a:rPr>
              <a:t>cultura de que fazem parte crianças e adultos. Por isso, não pode ficar aguardando que se complete o letramento, nem pode supor que o sucesso desse encerra as atividades de mediação.</a:t>
            </a:r>
            <a:endParaRPr lang="pt-BR" dirty="0"/>
          </a:p>
        </p:txBody>
      </p:sp>
      <p:sp>
        <p:nvSpPr>
          <p:cNvPr id="4" name="Espaço Reservado para Número de Slide 3"/>
          <p:cNvSpPr>
            <a:spLocks noGrp="1"/>
          </p:cNvSpPr>
          <p:nvPr>
            <p:ph type="sldNum" sz="quarter" idx="10"/>
          </p:nvPr>
        </p:nvSpPr>
        <p:spPr/>
        <p:txBody>
          <a:bodyPr/>
          <a:lstStyle/>
          <a:p>
            <a:fld id="{965D5B58-6498-DB46-94D3-CC6D9F8D5F78}" type="slidenum">
              <a:rPr lang="en-US" smtClean="0"/>
              <a:pPr/>
              <a:t>21</a:t>
            </a:fld>
            <a:endParaRPr lang="en-US"/>
          </a:p>
        </p:txBody>
      </p:sp>
    </p:spTree>
    <p:extLst>
      <p:ext uri="{BB962C8B-B14F-4D97-AF65-F5344CB8AC3E}">
        <p14:creationId xmlns:p14="http://schemas.microsoft.com/office/powerpoint/2010/main" xmlns="" val="19485795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sz="1200" b="1" kern="1200" dirty="0" smtClean="0">
                <a:solidFill>
                  <a:schemeClr val="tx1"/>
                </a:solidFill>
                <a:effectLst/>
                <a:latin typeface="+mn-lt"/>
                <a:ea typeface="+mn-ea"/>
                <a:cs typeface="+mn-cs"/>
              </a:rPr>
              <a:t>FALE O TEXTO</a:t>
            </a:r>
            <a:r>
              <a:rPr lang="pt-BR" sz="1200" b="1" kern="1200" baseline="0" dirty="0" smtClean="0">
                <a:solidFill>
                  <a:schemeClr val="tx1"/>
                </a:solidFill>
                <a:effectLst/>
                <a:latin typeface="+mn-lt"/>
                <a:ea typeface="+mn-ea"/>
                <a:cs typeface="+mn-cs"/>
              </a:rPr>
              <a:t> ABAIXO.</a:t>
            </a:r>
          </a:p>
          <a:p>
            <a:endParaRPr lang="pt-BR" sz="1200" b="1" kern="1200" dirty="0" smtClean="0">
              <a:solidFill>
                <a:schemeClr val="tx1"/>
              </a:solidFill>
              <a:effectLst/>
              <a:latin typeface="+mn-lt"/>
              <a:ea typeface="+mn-ea"/>
              <a:cs typeface="+mn-cs"/>
            </a:endParaRPr>
          </a:p>
          <a:p>
            <a:r>
              <a:rPr lang="pt-BR" dirty="0" smtClean="0">
                <a:ea typeface="ＭＳ Ｐゴシック" pitchFamily="34" charset="-128"/>
              </a:rPr>
              <a:t>→ </a:t>
            </a:r>
            <a:r>
              <a:rPr lang="pt-BR" sz="1200" kern="1200" dirty="0" smtClean="0">
                <a:solidFill>
                  <a:schemeClr val="tx1"/>
                </a:solidFill>
                <a:effectLst/>
                <a:latin typeface="+mn-lt"/>
                <a:ea typeface="+mn-ea"/>
                <a:cs typeface="+mn-cs"/>
              </a:rPr>
              <a:t>O modo mais tradicional de mediação corresponde à narração por meio da oralidade. </a:t>
            </a:r>
          </a:p>
          <a:p>
            <a:r>
              <a:rPr lang="pt-BR" sz="1200" kern="1200" dirty="0" smtClean="0">
                <a:solidFill>
                  <a:schemeClr val="tx1"/>
                </a:solidFill>
                <a:effectLst/>
                <a:latin typeface="+mn-lt"/>
                <a:ea typeface="+mn-ea"/>
                <a:cs typeface="+mn-cs"/>
              </a:rPr>
              <a:t>Segundo Walter Benjamin, é o mais efetivo, pois o narrador expõe a própria experiência, aproximando-se ainda mais de sua audiência.</a:t>
            </a:r>
            <a:endParaRPr lang="pt-BR" dirty="0"/>
          </a:p>
        </p:txBody>
      </p:sp>
      <p:sp>
        <p:nvSpPr>
          <p:cNvPr id="4" name="Espaço Reservado para Número de Slide 3"/>
          <p:cNvSpPr>
            <a:spLocks noGrp="1"/>
          </p:cNvSpPr>
          <p:nvPr>
            <p:ph type="sldNum" sz="quarter" idx="10"/>
          </p:nvPr>
        </p:nvSpPr>
        <p:spPr/>
        <p:txBody>
          <a:bodyPr/>
          <a:lstStyle/>
          <a:p>
            <a:fld id="{965D5B58-6498-DB46-94D3-CC6D9F8D5F78}" type="slidenum">
              <a:rPr lang="en-US" smtClean="0"/>
              <a:pPr/>
              <a:t>23</a:t>
            </a:fld>
            <a:endParaRPr lang="en-US"/>
          </a:p>
        </p:txBody>
      </p:sp>
    </p:spTree>
    <p:extLst>
      <p:ext uri="{BB962C8B-B14F-4D97-AF65-F5344CB8AC3E}">
        <p14:creationId xmlns:p14="http://schemas.microsoft.com/office/powerpoint/2010/main" xmlns="" val="139046230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sz="1200" b="1" kern="1200" dirty="0" smtClean="0">
                <a:solidFill>
                  <a:schemeClr val="tx1"/>
                </a:solidFill>
                <a:effectLst/>
                <a:latin typeface="+mn-lt"/>
                <a:ea typeface="+mn-ea"/>
                <a:cs typeface="+mn-cs"/>
              </a:rPr>
              <a:t>LEIA O</a:t>
            </a:r>
            <a:r>
              <a:rPr lang="pt-BR" sz="1200" b="1" kern="1200" baseline="0" dirty="0" smtClean="0">
                <a:solidFill>
                  <a:schemeClr val="tx1"/>
                </a:solidFill>
                <a:effectLst/>
                <a:latin typeface="+mn-lt"/>
                <a:ea typeface="+mn-ea"/>
                <a:cs typeface="+mn-cs"/>
              </a:rPr>
              <a:t> TEXTO DO </a:t>
            </a:r>
            <a:r>
              <a:rPr lang="pt-BR" sz="1200" b="1" i="1" kern="1200" baseline="0" dirty="0" smtClean="0">
                <a:solidFill>
                  <a:schemeClr val="tx1"/>
                </a:solidFill>
                <a:effectLst/>
                <a:latin typeface="+mn-lt"/>
                <a:ea typeface="+mn-ea"/>
                <a:cs typeface="+mn-cs"/>
              </a:rPr>
              <a:t>SLIDE</a:t>
            </a:r>
            <a:r>
              <a:rPr lang="pt-BR" sz="1200" b="1" kern="1200" baseline="0" dirty="0" smtClean="0">
                <a:solidFill>
                  <a:schemeClr val="tx1"/>
                </a:solidFill>
                <a:effectLst/>
                <a:latin typeface="+mn-lt"/>
                <a:ea typeface="+mn-ea"/>
                <a:cs typeface="+mn-cs"/>
              </a:rPr>
              <a:t> E, EM SEGUIDA, FALE O TEXTO ABAIXO:</a:t>
            </a:r>
            <a:endParaRPr lang="pt-BR" sz="1200" b="1" kern="1200" dirty="0" smtClean="0">
              <a:solidFill>
                <a:schemeClr val="tx1"/>
              </a:solidFill>
              <a:effectLst/>
              <a:latin typeface="+mn-lt"/>
              <a:ea typeface="+mn-ea"/>
              <a:cs typeface="+mn-cs"/>
            </a:endParaRPr>
          </a:p>
          <a:p>
            <a:r>
              <a:rPr lang="pt-BR" dirty="0" smtClean="0">
                <a:ea typeface="ＭＳ Ｐゴシック" pitchFamily="34" charset="-128"/>
              </a:rPr>
              <a:t>→ </a:t>
            </a:r>
            <a:r>
              <a:rPr lang="pt-BR" sz="1200" kern="1200" dirty="0" smtClean="0">
                <a:solidFill>
                  <a:schemeClr val="tx1"/>
                </a:solidFill>
                <a:effectLst/>
                <a:latin typeface="+mn-lt"/>
                <a:ea typeface="+mn-ea"/>
                <a:cs typeface="+mn-cs"/>
              </a:rPr>
              <a:t>A literatura reproduz com propriedade esse modo de narração oral. Pode-se encontrá-la no já mencionado </a:t>
            </a:r>
            <a:r>
              <a:rPr lang="pt-BR" sz="1200" i="1" kern="1200" dirty="0" smtClean="0">
                <a:solidFill>
                  <a:schemeClr val="tx1"/>
                </a:solidFill>
                <a:effectLst/>
                <a:latin typeface="+mn-lt"/>
                <a:ea typeface="+mn-ea"/>
                <a:cs typeface="+mn-cs"/>
              </a:rPr>
              <a:t>Vidas secas</a:t>
            </a:r>
            <a:r>
              <a:rPr lang="pt-BR" sz="1200" kern="1200" dirty="0" smtClean="0">
                <a:solidFill>
                  <a:schemeClr val="tx1"/>
                </a:solidFill>
                <a:effectLst/>
                <a:latin typeface="+mn-lt"/>
                <a:ea typeface="+mn-ea"/>
                <a:cs typeface="+mn-cs"/>
              </a:rPr>
              <a:t>, no capítulo intitulado “Inverno”, quando Fabiano conta à esposa e aos filhos o que acontecera na cidade, quando acabara preso.</a:t>
            </a:r>
          </a:p>
          <a:p>
            <a:r>
              <a:rPr lang="pt-BR" sz="1200" kern="1200" dirty="0" smtClean="0">
                <a:solidFill>
                  <a:schemeClr val="tx1"/>
                </a:solidFill>
                <a:effectLst/>
                <a:latin typeface="+mn-lt"/>
                <a:ea typeface="+mn-ea"/>
                <a:cs typeface="+mn-cs"/>
              </a:rPr>
              <a:t> </a:t>
            </a:r>
          </a:p>
          <a:p>
            <a:r>
              <a:rPr lang="pt-BR" sz="1200" kern="1200" dirty="0" smtClean="0">
                <a:solidFill>
                  <a:schemeClr val="tx1"/>
                </a:solidFill>
                <a:effectLst/>
                <a:latin typeface="+mn-lt"/>
                <a:ea typeface="+mn-ea"/>
                <a:cs typeface="+mn-cs"/>
              </a:rPr>
              <a:t>O escritor Graça Aranha, em suas memórias, </a:t>
            </a:r>
            <a:r>
              <a:rPr lang="pt-BR" sz="1200" i="1" kern="1200" dirty="0" smtClean="0">
                <a:solidFill>
                  <a:schemeClr val="tx1"/>
                </a:solidFill>
                <a:effectLst/>
                <a:latin typeface="+mn-lt"/>
                <a:ea typeface="+mn-ea"/>
                <a:cs typeface="+mn-cs"/>
              </a:rPr>
              <a:t>O meu próprio romance</a:t>
            </a:r>
            <a:r>
              <a:rPr lang="pt-BR" sz="1200" kern="1200" dirty="0" smtClean="0">
                <a:solidFill>
                  <a:schemeClr val="tx1"/>
                </a:solidFill>
                <a:effectLst/>
                <a:latin typeface="+mn-lt"/>
                <a:ea typeface="+mn-ea"/>
                <a:cs typeface="+mn-cs"/>
              </a:rPr>
              <a:t>, relembra como ouvir histórias na infância intensificou a ação de sua imaginação. (Se possível ler um trecho do</a:t>
            </a:r>
            <a:r>
              <a:rPr lang="pt-BR" sz="1200" kern="1200" baseline="0" dirty="0" smtClean="0">
                <a:solidFill>
                  <a:schemeClr val="tx1"/>
                </a:solidFill>
                <a:effectLst/>
                <a:latin typeface="+mn-lt"/>
                <a:ea typeface="+mn-ea"/>
                <a:cs typeface="+mn-cs"/>
              </a:rPr>
              <a:t> livro.)</a:t>
            </a:r>
            <a:endParaRPr lang="pt-BR" sz="1200" kern="1200" dirty="0" smtClean="0">
              <a:solidFill>
                <a:schemeClr val="tx1"/>
              </a:solidFill>
              <a:effectLst/>
              <a:latin typeface="+mn-lt"/>
              <a:ea typeface="+mn-ea"/>
              <a:cs typeface="+mn-cs"/>
            </a:endParaRPr>
          </a:p>
          <a:p>
            <a:r>
              <a:rPr lang="pt-BR" sz="1200" kern="1200" dirty="0" smtClean="0">
                <a:solidFill>
                  <a:schemeClr val="tx1"/>
                </a:solidFill>
                <a:effectLst/>
                <a:latin typeface="+mn-lt"/>
                <a:ea typeface="+mn-ea"/>
                <a:cs typeface="+mn-cs"/>
              </a:rPr>
              <a:t> </a:t>
            </a:r>
          </a:p>
          <a:p>
            <a:r>
              <a:rPr lang="pt-BR" sz="1200" kern="1200" dirty="0" smtClean="0">
                <a:solidFill>
                  <a:schemeClr val="tx1"/>
                </a:solidFill>
                <a:effectLst/>
                <a:latin typeface="+mn-lt"/>
                <a:ea typeface="+mn-ea"/>
                <a:cs typeface="+mn-cs"/>
              </a:rPr>
              <a:t>(Outros escritores, como Viriato Correia, em </a:t>
            </a:r>
            <a:r>
              <a:rPr lang="pt-BR" sz="1200" i="1" kern="1200" dirty="0" smtClean="0">
                <a:solidFill>
                  <a:schemeClr val="tx1"/>
                </a:solidFill>
                <a:effectLst/>
                <a:latin typeface="+mn-lt"/>
                <a:ea typeface="+mn-ea"/>
                <a:cs typeface="+mn-cs"/>
              </a:rPr>
              <a:t>Cazuza</a:t>
            </a:r>
            <a:r>
              <a:rPr lang="pt-BR" sz="1200" kern="1200" dirty="0" smtClean="0">
                <a:solidFill>
                  <a:schemeClr val="tx1"/>
                </a:solidFill>
                <a:effectLst/>
                <a:latin typeface="+mn-lt"/>
                <a:ea typeface="+mn-ea"/>
                <a:cs typeface="+mn-cs"/>
              </a:rPr>
              <a:t>, e José Lins do Rego, em </a:t>
            </a:r>
            <a:r>
              <a:rPr lang="pt-BR" sz="1200" i="1" kern="1200" dirty="0" smtClean="0">
                <a:solidFill>
                  <a:schemeClr val="tx1"/>
                </a:solidFill>
                <a:effectLst/>
                <a:latin typeface="+mn-lt"/>
                <a:ea typeface="+mn-ea"/>
                <a:cs typeface="+mn-cs"/>
              </a:rPr>
              <a:t>Histórias da velha </a:t>
            </a:r>
            <a:r>
              <a:rPr lang="pt-BR" sz="1200" i="1" kern="1200" dirty="0" err="1" smtClean="0">
                <a:solidFill>
                  <a:schemeClr val="tx1"/>
                </a:solidFill>
                <a:effectLst/>
                <a:latin typeface="+mn-lt"/>
                <a:ea typeface="+mn-ea"/>
                <a:cs typeface="+mn-cs"/>
              </a:rPr>
              <a:t>Totônia</a:t>
            </a:r>
            <a:r>
              <a:rPr lang="pt-BR" sz="1200" kern="1200" dirty="0" smtClean="0">
                <a:solidFill>
                  <a:schemeClr val="tx1"/>
                </a:solidFill>
                <a:effectLst/>
                <a:latin typeface="+mn-lt"/>
                <a:ea typeface="+mn-ea"/>
                <a:cs typeface="+mn-cs"/>
              </a:rPr>
              <a:t>, transplantam a situação para seus livros infantis, em episódios que podem ser reproduzidos junto aos professores. É o que se chama seguidamente de “contação de histórias”.</a:t>
            </a:r>
            <a:r>
              <a:rPr lang="pt-BR" sz="1200" kern="1200" baseline="0" dirty="0" smtClean="0">
                <a:solidFill>
                  <a:schemeClr val="tx1"/>
                </a:solidFill>
                <a:effectLst/>
                <a:latin typeface="+mn-lt"/>
                <a:ea typeface="+mn-ea"/>
                <a:cs typeface="+mn-cs"/>
              </a:rPr>
              <a:t> </a:t>
            </a:r>
            <a:r>
              <a:rPr lang="pt-BR" sz="1200" kern="1200" dirty="0" smtClean="0">
                <a:solidFill>
                  <a:schemeClr val="tx1"/>
                </a:solidFill>
                <a:effectLst/>
                <a:latin typeface="+mn-lt"/>
                <a:ea typeface="+mn-ea"/>
                <a:cs typeface="+mn-cs"/>
              </a:rPr>
              <a:t>Para endossar a importância desse procedimento na vida individual, os professores poderão, a critério do gestor, rememorar situações equivalentes, vividas na infância.)</a:t>
            </a:r>
          </a:p>
          <a:p>
            <a:endParaRPr lang="pt-BR" sz="1200" kern="1200" dirty="0" smtClean="0">
              <a:solidFill>
                <a:schemeClr val="tx1"/>
              </a:solidFill>
              <a:effectLst/>
              <a:latin typeface="+mn-lt"/>
              <a:ea typeface="+mn-ea"/>
              <a:cs typeface="+mn-cs"/>
            </a:endParaRPr>
          </a:p>
          <a:p>
            <a:endParaRPr lang="pt-BR" b="1" dirty="0">
              <a:solidFill>
                <a:srgbClr val="FF0000"/>
              </a:solidFill>
            </a:endParaRPr>
          </a:p>
        </p:txBody>
      </p:sp>
      <p:sp>
        <p:nvSpPr>
          <p:cNvPr id="4" name="Espaço Reservado para Número de Slide 3"/>
          <p:cNvSpPr>
            <a:spLocks noGrp="1"/>
          </p:cNvSpPr>
          <p:nvPr>
            <p:ph type="sldNum" sz="quarter" idx="10"/>
          </p:nvPr>
        </p:nvSpPr>
        <p:spPr/>
        <p:txBody>
          <a:bodyPr/>
          <a:lstStyle/>
          <a:p>
            <a:fld id="{965D5B58-6498-DB46-94D3-CC6D9F8D5F78}" type="slidenum">
              <a:rPr lang="en-US" smtClean="0"/>
              <a:pPr/>
              <a:t>24</a:t>
            </a:fld>
            <a:endParaRPr lang="en-US"/>
          </a:p>
        </p:txBody>
      </p:sp>
    </p:spTree>
    <p:extLst>
      <p:ext uri="{BB962C8B-B14F-4D97-AF65-F5344CB8AC3E}">
        <p14:creationId xmlns:p14="http://schemas.microsoft.com/office/powerpoint/2010/main" xmlns="" val="60924942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sz="1200" b="1" kern="1200" dirty="0" smtClean="0">
                <a:solidFill>
                  <a:schemeClr val="tx1"/>
                </a:solidFill>
                <a:effectLst/>
                <a:latin typeface="+mn-lt"/>
                <a:ea typeface="+mn-ea"/>
                <a:cs typeface="+mn-cs"/>
              </a:rPr>
              <a:t>FALE</a:t>
            </a:r>
            <a:r>
              <a:rPr lang="pt-BR" sz="1200" b="1" kern="1200" baseline="0" dirty="0" smtClean="0">
                <a:solidFill>
                  <a:schemeClr val="tx1"/>
                </a:solidFill>
                <a:effectLst/>
                <a:latin typeface="+mn-lt"/>
                <a:ea typeface="+mn-ea"/>
                <a:cs typeface="+mn-cs"/>
              </a:rPr>
              <a:t> O TEXTO ABAIXO:</a:t>
            </a:r>
            <a:endParaRPr lang="pt-BR" sz="1200" b="1" kern="1200" dirty="0" smtClean="0">
              <a:solidFill>
                <a:schemeClr val="tx1"/>
              </a:solidFill>
              <a:effectLst/>
              <a:latin typeface="+mn-lt"/>
              <a:ea typeface="+mn-ea"/>
              <a:cs typeface="+mn-cs"/>
            </a:endParaRPr>
          </a:p>
          <a:p>
            <a:r>
              <a:rPr lang="pt-BR" dirty="0" smtClean="0">
                <a:ea typeface="ＭＳ Ｐゴシック" pitchFamily="34" charset="-128"/>
              </a:rPr>
              <a:t>→ </a:t>
            </a:r>
            <a:r>
              <a:rPr lang="pt-BR" sz="1200" kern="1200" dirty="0" smtClean="0">
                <a:solidFill>
                  <a:schemeClr val="tx1"/>
                </a:solidFill>
                <a:effectLst/>
                <a:latin typeface="+mn-lt"/>
                <a:ea typeface="+mn-ea"/>
                <a:cs typeface="+mn-cs"/>
              </a:rPr>
              <a:t>A leitura em voz alta de uma obra impressa para uma plateia constituída por crianças, mesmo quando previamente alfabetizadas.</a:t>
            </a:r>
          </a:p>
          <a:p>
            <a:r>
              <a:rPr lang="pt-BR" sz="1200" kern="1200" dirty="0" smtClean="0">
                <a:solidFill>
                  <a:schemeClr val="tx1"/>
                </a:solidFill>
                <a:effectLst/>
                <a:latin typeface="+mn-lt"/>
                <a:ea typeface="+mn-ea"/>
                <a:cs typeface="+mn-cs"/>
              </a:rPr>
              <a:t>Mário Quintana relembra com saudade essa modalidade de mediação, quando as crianças eram chamadas a ler em voz alta:</a:t>
            </a:r>
          </a:p>
          <a:p>
            <a:r>
              <a:rPr lang="pt-BR" sz="1200" kern="1200" dirty="0" smtClean="0">
                <a:solidFill>
                  <a:schemeClr val="tx1"/>
                </a:solidFill>
                <a:effectLst/>
                <a:latin typeface="+mn-lt"/>
                <a:ea typeface="+mn-ea"/>
                <a:cs typeface="+mn-cs"/>
              </a:rPr>
              <a:t>“Sim, havia aulas de leitura naquele tempo. A classe toda abria o livro na página indicada, o primeiro da fila começava a ler e, quando o professor dizia ‘adiante!’, ai do que estivesse distraído, sem atinar o local do texto! Essa leitura atenta e compulsória seguia assim, banco por banco, do princípio ao fim da turma.”</a:t>
            </a:r>
          </a:p>
          <a:p>
            <a:r>
              <a:rPr lang="pt-BR" sz="1200" kern="1200" dirty="0" smtClean="0">
                <a:solidFill>
                  <a:schemeClr val="tx1"/>
                </a:solidFill>
                <a:effectLst/>
                <a:latin typeface="+mn-lt"/>
                <a:ea typeface="+mn-ea"/>
                <a:cs typeface="+mn-cs"/>
              </a:rPr>
              <a:t>Monteiro Lobato, em vários de seus livros, apresenta outro tipo de leitura em voz alta, quando um adulto lê, às vezes até com alterações, um livro para um grupo de ouvintes crianças. É o que ocorre, por exemplo, em </a:t>
            </a:r>
            <a:r>
              <a:rPr lang="pt-BR" sz="1200" i="1" kern="1200" dirty="0" smtClean="0">
                <a:solidFill>
                  <a:schemeClr val="tx1"/>
                </a:solidFill>
                <a:effectLst/>
                <a:latin typeface="+mn-lt"/>
                <a:ea typeface="+mn-ea"/>
                <a:cs typeface="+mn-cs"/>
              </a:rPr>
              <a:t>Peter Pan </a:t>
            </a:r>
            <a:r>
              <a:rPr lang="pt-BR" sz="1200" kern="1200" dirty="0" smtClean="0">
                <a:solidFill>
                  <a:schemeClr val="tx1"/>
                </a:solidFill>
                <a:effectLst/>
                <a:latin typeface="+mn-lt"/>
                <a:ea typeface="+mn-ea"/>
                <a:cs typeface="+mn-cs"/>
              </a:rPr>
              <a:t>e </a:t>
            </a:r>
            <a:r>
              <a:rPr lang="pt-BR" sz="1200" i="1" kern="1200" dirty="0" smtClean="0">
                <a:solidFill>
                  <a:schemeClr val="tx1"/>
                </a:solidFill>
                <a:effectLst/>
                <a:latin typeface="+mn-lt"/>
                <a:ea typeface="+mn-ea"/>
                <a:cs typeface="+mn-cs"/>
              </a:rPr>
              <a:t>D. Quixote das crianças</a:t>
            </a:r>
            <a:r>
              <a:rPr lang="pt-BR" sz="1200" kern="1200" dirty="0" smtClean="0">
                <a:solidFill>
                  <a:schemeClr val="tx1"/>
                </a:solidFill>
                <a:effectLst/>
                <a:latin typeface="+mn-lt"/>
                <a:ea typeface="+mn-ea"/>
                <a:cs typeface="+mn-cs"/>
              </a:rPr>
              <a:t>. </a:t>
            </a:r>
          </a:p>
          <a:p>
            <a:endParaRPr lang="pt-BR" sz="1200" kern="1200" dirty="0" smtClean="0">
              <a:solidFill>
                <a:schemeClr val="tx1"/>
              </a:solidFill>
              <a:effectLst/>
              <a:latin typeface="+mn-lt"/>
              <a:ea typeface="+mn-ea"/>
              <a:cs typeface="+mn-cs"/>
            </a:endParaRPr>
          </a:p>
          <a:p>
            <a:r>
              <a:rPr lang="pt-BR" sz="1200" kern="1200" dirty="0" smtClean="0">
                <a:solidFill>
                  <a:schemeClr val="tx1"/>
                </a:solidFill>
                <a:effectLst/>
                <a:latin typeface="+mn-lt"/>
                <a:ea typeface="+mn-ea"/>
                <a:cs typeface="+mn-cs"/>
              </a:rPr>
              <a:t>(A critério do gestor, trechos dessas obras podem ser apresentados aos professores. E, para endossar a importância desse procedimento na vida individual, os professores poderão</a:t>
            </a:r>
            <a:r>
              <a:rPr lang="pt-BR" sz="1200" kern="1200" baseline="0" dirty="0" smtClean="0">
                <a:solidFill>
                  <a:schemeClr val="tx1"/>
                </a:solidFill>
                <a:effectLst/>
                <a:latin typeface="+mn-lt"/>
                <a:ea typeface="+mn-ea"/>
                <a:cs typeface="+mn-cs"/>
              </a:rPr>
              <a:t> </a:t>
            </a:r>
            <a:r>
              <a:rPr lang="pt-BR" sz="1200" kern="1200" dirty="0" smtClean="0">
                <a:solidFill>
                  <a:schemeClr val="tx1"/>
                </a:solidFill>
                <a:effectLst/>
                <a:latin typeface="+mn-lt"/>
                <a:ea typeface="+mn-ea"/>
                <a:cs typeface="+mn-cs"/>
              </a:rPr>
              <a:t>rememorar situações equivalentes, vividas na infância, em casa ou na escola.)</a:t>
            </a:r>
          </a:p>
          <a:p>
            <a:endParaRPr lang="pt-BR" sz="1200" kern="1200" dirty="0" smtClean="0">
              <a:solidFill>
                <a:schemeClr val="tx1"/>
              </a:solidFill>
              <a:effectLst/>
              <a:latin typeface="+mn-lt"/>
              <a:ea typeface="+mn-ea"/>
              <a:cs typeface="+mn-cs"/>
            </a:endParaRPr>
          </a:p>
          <a:p>
            <a:endParaRPr lang="pt-BR" dirty="0"/>
          </a:p>
        </p:txBody>
      </p:sp>
      <p:sp>
        <p:nvSpPr>
          <p:cNvPr id="4" name="Espaço Reservado para Número de Slide 3"/>
          <p:cNvSpPr>
            <a:spLocks noGrp="1"/>
          </p:cNvSpPr>
          <p:nvPr>
            <p:ph type="sldNum" sz="quarter" idx="10"/>
          </p:nvPr>
        </p:nvSpPr>
        <p:spPr/>
        <p:txBody>
          <a:bodyPr/>
          <a:lstStyle/>
          <a:p>
            <a:fld id="{965D5B58-6498-DB46-94D3-CC6D9F8D5F78}" type="slidenum">
              <a:rPr lang="en-US" smtClean="0"/>
              <a:pPr/>
              <a:t>25</a:t>
            </a:fld>
            <a:endParaRPr lang="en-US"/>
          </a:p>
        </p:txBody>
      </p:sp>
    </p:spTree>
    <p:extLst>
      <p:ext uri="{BB962C8B-B14F-4D97-AF65-F5344CB8AC3E}">
        <p14:creationId xmlns:p14="http://schemas.microsoft.com/office/powerpoint/2010/main" xmlns="" val="235990712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sz="1200" b="1" kern="1200" baseline="0" dirty="0" smtClean="0">
                <a:solidFill>
                  <a:schemeClr val="tx1"/>
                </a:solidFill>
                <a:effectLst/>
                <a:latin typeface="+mn-lt"/>
                <a:ea typeface="+mn-ea"/>
                <a:cs typeface="+mn-cs"/>
              </a:rPr>
              <a:t>LEIA O TEXTO DO </a:t>
            </a:r>
            <a:r>
              <a:rPr lang="pt-BR" sz="1200" b="1" i="1" kern="1200" baseline="0" dirty="0" smtClean="0">
                <a:solidFill>
                  <a:schemeClr val="tx1"/>
                </a:solidFill>
                <a:effectLst/>
                <a:latin typeface="+mn-lt"/>
                <a:ea typeface="+mn-ea"/>
                <a:cs typeface="+mn-cs"/>
              </a:rPr>
              <a:t>SLIDE</a:t>
            </a:r>
            <a:r>
              <a:rPr lang="pt-BR" sz="1200" b="1" kern="1200" baseline="0" dirty="0" smtClean="0">
                <a:solidFill>
                  <a:schemeClr val="tx1"/>
                </a:solidFill>
                <a:effectLst/>
                <a:latin typeface="+mn-lt"/>
                <a:ea typeface="+mn-ea"/>
                <a:cs typeface="+mn-cs"/>
              </a:rPr>
              <a:t>.</a:t>
            </a:r>
            <a:endParaRPr lang="pt-BR" sz="1200" b="1" kern="1200" dirty="0" smtClean="0">
              <a:solidFill>
                <a:schemeClr val="tx1"/>
              </a:solidFill>
              <a:effectLst/>
              <a:latin typeface="+mn-lt"/>
              <a:ea typeface="+mn-ea"/>
              <a:cs typeface="+mn-cs"/>
            </a:endParaRPr>
          </a:p>
          <a:p>
            <a:endParaRPr lang="pt-BR" b="0" dirty="0" smtClean="0"/>
          </a:p>
          <a:p>
            <a:r>
              <a:rPr lang="pt-BR" b="0" dirty="0" smtClean="0"/>
              <a:t>(A critério do gestor, o poema </a:t>
            </a:r>
            <a:r>
              <a:rPr lang="pt-BR" b="0" i="1" dirty="0" smtClean="0"/>
              <a:t>Biblioteca Verde</a:t>
            </a:r>
            <a:r>
              <a:rPr lang="pt-BR" b="0" dirty="0" smtClean="0"/>
              <a:t>, de Carlos Drummond de Andrade pode ser lido integralmente por todo o grupo de professores. Também seria interessante ler a crônica </a:t>
            </a:r>
            <a:r>
              <a:rPr lang="pt-BR" b="0" i="1" dirty="0" smtClean="0"/>
              <a:t>Júlio Verne</a:t>
            </a:r>
            <a:r>
              <a:rPr lang="pt-BR" b="0" dirty="0" smtClean="0"/>
              <a:t>, de Olavo Bilac, para identificar o teor altamente envolvente da literatura, quando ela desperta e alavanca a imaginação do leitor. </a:t>
            </a:r>
          </a:p>
          <a:p>
            <a:r>
              <a:rPr lang="pt-BR" b="0" dirty="0" smtClean="0"/>
              <a:t>Para endossar a importância desse procedimento na vida individual, os professores poderão, a critério do gestor, rememorar.) </a:t>
            </a:r>
          </a:p>
        </p:txBody>
      </p:sp>
      <p:sp>
        <p:nvSpPr>
          <p:cNvPr id="4" name="Espaço Reservado para Número de Slide 3"/>
          <p:cNvSpPr>
            <a:spLocks noGrp="1"/>
          </p:cNvSpPr>
          <p:nvPr>
            <p:ph type="sldNum" sz="quarter" idx="10"/>
          </p:nvPr>
        </p:nvSpPr>
        <p:spPr/>
        <p:txBody>
          <a:bodyPr/>
          <a:lstStyle/>
          <a:p>
            <a:fld id="{965D5B58-6498-DB46-94D3-CC6D9F8D5F78}" type="slidenum">
              <a:rPr lang="en-US" smtClean="0"/>
              <a:pPr/>
              <a:t>26</a:t>
            </a:fld>
            <a:endParaRPr lang="en-US"/>
          </a:p>
        </p:txBody>
      </p:sp>
    </p:spTree>
    <p:extLst>
      <p:ext uri="{BB962C8B-B14F-4D97-AF65-F5344CB8AC3E}">
        <p14:creationId xmlns:p14="http://schemas.microsoft.com/office/powerpoint/2010/main" xmlns="" val="182814630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sz="1200" b="1" kern="1200" dirty="0" smtClean="0">
                <a:solidFill>
                  <a:schemeClr val="tx1"/>
                </a:solidFill>
                <a:effectLst/>
                <a:latin typeface="+mn-lt"/>
                <a:ea typeface="+mn-ea"/>
                <a:cs typeface="+mn-cs"/>
              </a:rPr>
              <a:t>OBSERVAR</a:t>
            </a:r>
            <a:r>
              <a:rPr lang="pt-BR" sz="1200" b="1" kern="1200" baseline="0" dirty="0" smtClean="0">
                <a:solidFill>
                  <a:schemeClr val="tx1"/>
                </a:solidFill>
                <a:effectLst/>
                <a:latin typeface="+mn-lt"/>
                <a:ea typeface="+mn-ea"/>
                <a:cs typeface="+mn-cs"/>
              </a:rPr>
              <a:t> AS ORIENTAÇÕES E SUGESTÕES ABAIXO PARA REALIZAR FECHAMENTO SOBRE MEDIAÇÃO.</a:t>
            </a:r>
          </a:p>
          <a:p>
            <a:endParaRPr lang="pt-BR" sz="1200" b="1" kern="1200" dirty="0" smtClean="0">
              <a:solidFill>
                <a:schemeClr val="tx1"/>
              </a:solidFill>
              <a:effectLst/>
              <a:latin typeface="+mn-lt"/>
              <a:ea typeface="+mn-ea"/>
              <a:cs typeface="+mn-cs"/>
            </a:endParaRPr>
          </a:p>
          <a:p>
            <a:r>
              <a:rPr lang="pt-BR" sz="1200" kern="1200" dirty="0" smtClean="0">
                <a:solidFill>
                  <a:schemeClr val="tx1"/>
                </a:solidFill>
                <a:effectLst/>
                <a:latin typeface="+mn-lt"/>
                <a:ea typeface="+mn-ea"/>
                <a:cs typeface="+mn-cs"/>
              </a:rPr>
              <a:t>(O gestor pode explorar essas alternativas de reação entre os professores, fazendo com que eles expressem quando assumiram uma ou outra reação.</a:t>
            </a:r>
          </a:p>
          <a:p>
            <a:r>
              <a:rPr lang="pt-BR" sz="1200" kern="1200" dirty="0" smtClean="0">
                <a:solidFill>
                  <a:schemeClr val="tx1"/>
                </a:solidFill>
                <a:effectLst/>
                <a:latin typeface="+mn-lt"/>
                <a:ea typeface="+mn-ea"/>
                <a:cs typeface="+mn-cs"/>
              </a:rPr>
              <a:t>A consciência sobre as próprias reações é fundamental para compreender as atitudes dos ouvintes e leitores em situação de sala de aula.</a:t>
            </a:r>
            <a:endParaRPr lang="pt-BR" dirty="0" smtClean="0"/>
          </a:p>
          <a:p>
            <a:endParaRPr lang="pt-BR" sz="1200" kern="1200" dirty="0" smtClean="0">
              <a:solidFill>
                <a:schemeClr val="tx1"/>
              </a:solidFill>
              <a:effectLst/>
              <a:latin typeface="+mn-lt"/>
              <a:ea typeface="+mn-ea"/>
              <a:cs typeface="+mn-cs"/>
            </a:endParaRPr>
          </a:p>
          <a:p>
            <a:r>
              <a:rPr lang="pt-BR" sz="1200" kern="1200" dirty="0" smtClean="0">
                <a:solidFill>
                  <a:schemeClr val="tx1"/>
                </a:solidFill>
                <a:effectLst/>
                <a:latin typeface="+mn-lt"/>
                <a:ea typeface="+mn-ea"/>
                <a:cs typeface="+mn-cs"/>
              </a:rPr>
              <a:t>(Nos textos sugeridos para leitura que exemplificam os modos de mediação aparecem a reação do ouvinte ou do leitor, situação que é compartilhada pelos professores com os quais trabalha o gestor. </a:t>
            </a:r>
          </a:p>
          <a:p>
            <a:r>
              <a:rPr lang="pt-BR" sz="1200" kern="1200" dirty="0" smtClean="0">
                <a:solidFill>
                  <a:schemeClr val="tx1"/>
                </a:solidFill>
                <a:effectLst/>
                <a:latin typeface="+mn-lt"/>
                <a:ea typeface="+mn-ea"/>
                <a:cs typeface="+mn-cs"/>
              </a:rPr>
              <a:t>Há, pelo menos, dois tipos de reação – ou de recepção, se quisermos empregar a expressão técnica: </a:t>
            </a:r>
          </a:p>
          <a:p>
            <a:r>
              <a:rPr lang="pt-BR" sz="1200" kern="1200" dirty="0" smtClean="0">
                <a:solidFill>
                  <a:schemeClr val="tx1"/>
                </a:solidFill>
                <a:effectLst/>
                <a:latin typeface="+mn-lt"/>
                <a:ea typeface="+mn-ea"/>
                <a:cs typeface="+mn-cs"/>
              </a:rPr>
              <a:t>- identificação, como ocorre ao filho mais novo de Fabiano, ao memorialista Graça Aranha, ao poeta Carlos Drummond de Andrade e ao cronista Olavo Bilac;</a:t>
            </a:r>
          </a:p>
          <a:p>
            <a:r>
              <a:rPr lang="pt-BR" sz="1200" kern="1200" dirty="0" smtClean="0">
                <a:solidFill>
                  <a:schemeClr val="tx1"/>
                </a:solidFill>
                <a:effectLst/>
                <a:latin typeface="+mn-lt"/>
                <a:ea typeface="+mn-ea"/>
                <a:cs typeface="+mn-cs"/>
              </a:rPr>
              <a:t>- posicionamento crítico, como ocorre ao filho mais velho de Fabiano e aos netos de Dona Benta, se examinamos outra obra de Monteiro Lobato, as </a:t>
            </a:r>
            <a:r>
              <a:rPr lang="pt-BR" sz="1200" i="1" kern="1200" dirty="0" smtClean="0">
                <a:solidFill>
                  <a:schemeClr val="tx1"/>
                </a:solidFill>
                <a:effectLst/>
                <a:latin typeface="+mn-lt"/>
                <a:ea typeface="+mn-ea"/>
                <a:cs typeface="+mn-cs"/>
              </a:rPr>
              <a:t>Histórias de tia Nastácia</a:t>
            </a:r>
            <a:r>
              <a:rPr lang="pt-BR" sz="1200" kern="1200" dirty="0" smtClean="0">
                <a:solidFill>
                  <a:schemeClr val="tx1"/>
                </a:solidFill>
                <a:effectLst/>
                <a:latin typeface="+mn-lt"/>
                <a:ea typeface="+mn-ea"/>
                <a:cs typeface="+mn-cs"/>
              </a:rPr>
              <a:t>.) </a:t>
            </a:r>
          </a:p>
        </p:txBody>
      </p:sp>
      <p:sp>
        <p:nvSpPr>
          <p:cNvPr id="4" name="Espaço Reservado para Número de Slide 3"/>
          <p:cNvSpPr>
            <a:spLocks noGrp="1"/>
          </p:cNvSpPr>
          <p:nvPr>
            <p:ph type="sldNum" sz="quarter" idx="10"/>
          </p:nvPr>
        </p:nvSpPr>
        <p:spPr/>
        <p:txBody>
          <a:bodyPr/>
          <a:lstStyle/>
          <a:p>
            <a:fld id="{965D5B58-6498-DB46-94D3-CC6D9F8D5F78}" type="slidenum">
              <a:rPr lang="en-US" smtClean="0"/>
              <a:pPr/>
              <a:t>27</a:t>
            </a:fld>
            <a:endParaRPr lang="en-US"/>
          </a:p>
        </p:txBody>
      </p:sp>
    </p:spTree>
    <p:extLst>
      <p:ext uri="{BB962C8B-B14F-4D97-AF65-F5344CB8AC3E}">
        <p14:creationId xmlns:p14="http://schemas.microsoft.com/office/powerpoint/2010/main" xmlns="" val="187924852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965D5B58-6498-DB46-94D3-CC6D9F8D5F78}" type="slidenum">
              <a:rPr lang="en-US" smtClean="0"/>
              <a:pPr/>
              <a:t>28</a:t>
            </a:fld>
            <a:endParaRPr lang="en-US"/>
          </a:p>
        </p:txBody>
      </p:sp>
    </p:spTree>
    <p:extLst>
      <p:ext uri="{BB962C8B-B14F-4D97-AF65-F5344CB8AC3E}">
        <p14:creationId xmlns:p14="http://schemas.microsoft.com/office/powerpoint/2010/main" xmlns="" val="308697013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sz="1200" b="1" kern="1200" dirty="0" smtClean="0">
                <a:solidFill>
                  <a:schemeClr val="tx1"/>
                </a:solidFill>
                <a:effectLst/>
                <a:latin typeface="+mn-lt"/>
                <a:ea typeface="+mn-ea"/>
                <a:cs typeface="+mn-cs"/>
              </a:rPr>
              <a:t>LEIA O</a:t>
            </a:r>
            <a:r>
              <a:rPr lang="pt-BR" sz="1200" b="1" kern="1200" baseline="0" dirty="0" smtClean="0">
                <a:solidFill>
                  <a:schemeClr val="tx1"/>
                </a:solidFill>
                <a:effectLst/>
                <a:latin typeface="+mn-lt"/>
                <a:ea typeface="+mn-ea"/>
                <a:cs typeface="+mn-cs"/>
              </a:rPr>
              <a:t> TEXTO DO </a:t>
            </a:r>
            <a:r>
              <a:rPr lang="pt-BR" sz="1200" b="1" i="1" kern="1200" baseline="0" dirty="0" smtClean="0">
                <a:solidFill>
                  <a:schemeClr val="tx1"/>
                </a:solidFill>
                <a:effectLst/>
                <a:latin typeface="+mn-lt"/>
                <a:ea typeface="+mn-ea"/>
                <a:cs typeface="+mn-cs"/>
              </a:rPr>
              <a:t>SLIDE</a:t>
            </a:r>
            <a:r>
              <a:rPr lang="pt-BR" sz="1200" b="1" kern="1200" baseline="0" dirty="0" smtClean="0">
                <a:solidFill>
                  <a:schemeClr val="tx1"/>
                </a:solidFill>
                <a:effectLst/>
                <a:latin typeface="+mn-lt"/>
                <a:ea typeface="+mn-ea"/>
                <a:cs typeface="+mn-cs"/>
              </a:rPr>
              <a:t> E, EM SEGUIDA, FALE OTEXTO ABAIXO:</a:t>
            </a:r>
            <a:endParaRPr lang="pt-BR" sz="1200" b="1" kern="1200" dirty="0" smtClean="0">
              <a:solidFill>
                <a:schemeClr val="tx1"/>
              </a:solidFill>
              <a:effectLst/>
              <a:latin typeface="+mn-lt"/>
              <a:ea typeface="+mn-ea"/>
              <a:cs typeface="+mn-cs"/>
            </a:endParaRPr>
          </a:p>
          <a:p>
            <a:r>
              <a:rPr lang="pt-BR" dirty="0" smtClean="0">
                <a:ea typeface="ＭＳ Ｐゴシック" pitchFamily="34" charset="-128"/>
              </a:rPr>
              <a:t>→ </a:t>
            </a:r>
            <a:r>
              <a:rPr lang="pt-BR" sz="1200" kern="1200" dirty="0" smtClean="0">
                <a:solidFill>
                  <a:schemeClr val="tx1"/>
                </a:solidFill>
                <a:effectLst/>
                <a:latin typeface="+mn-lt"/>
                <a:ea typeface="+mn-ea"/>
                <a:cs typeface="+mn-cs"/>
              </a:rPr>
              <a:t>O professor pode contar histórias em sala de aula, independentemente de os alunos dominarem ou não a escrita e a leitura.</a:t>
            </a:r>
          </a:p>
          <a:p>
            <a:endParaRPr lang="pt-BR" sz="1200" kern="1200" dirty="0" smtClean="0">
              <a:solidFill>
                <a:schemeClr val="tx1"/>
              </a:solidFill>
              <a:effectLst/>
              <a:latin typeface="+mn-lt"/>
              <a:ea typeface="+mn-ea"/>
              <a:cs typeface="+mn-cs"/>
            </a:endParaRPr>
          </a:p>
          <a:p>
            <a:r>
              <a:rPr lang="pt-BR" sz="1200" kern="1200" dirty="0" smtClean="0">
                <a:solidFill>
                  <a:schemeClr val="tx1"/>
                </a:solidFill>
                <a:effectLst/>
                <a:latin typeface="+mn-lt"/>
                <a:ea typeface="+mn-ea"/>
                <a:cs typeface="+mn-cs"/>
              </a:rPr>
              <a:t>(Para que os professores vivenciem a importância do ato de contar e ouvir histórias, o gestor pode pedir-lhes que narrem histórias que conhecem por meio de livros, filmes, novelas de televisão, etc. O importante é:</a:t>
            </a:r>
          </a:p>
          <a:p>
            <a:r>
              <a:rPr lang="pt-BR" sz="1200" kern="1200" dirty="0" smtClean="0">
                <a:solidFill>
                  <a:schemeClr val="tx1"/>
                </a:solidFill>
                <a:effectLst/>
                <a:latin typeface="+mn-lt"/>
                <a:ea typeface="+mn-ea"/>
                <a:cs typeface="+mn-cs"/>
              </a:rPr>
              <a:t>- primeiramente, não desprestigiar o conhecimento prévio de narrativas por parte do professor, já que o valor dessas narrativas decorre de elas dialogarem com o imaginário de cada pessoa, independentemente de seu suporte, origem ou finalidade;</a:t>
            </a:r>
          </a:p>
          <a:p>
            <a:r>
              <a:rPr lang="pt-BR" sz="1200" kern="1200" dirty="0" smtClean="0">
                <a:solidFill>
                  <a:schemeClr val="tx1"/>
                </a:solidFill>
                <a:effectLst/>
                <a:latin typeface="+mn-lt"/>
                <a:ea typeface="+mn-ea"/>
                <a:cs typeface="+mn-cs"/>
              </a:rPr>
              <a:t>- evidenciar que todos somos bons contadores de história, desde que essas tenham significado para nós.)</a:t>
            </a:r>
          </a:p>
          <a:p>
            <a:endParaRPr lang="pt-BR" sz="1200" kern="1200" dirty="0" smtClean="0">
              <a:solidFill>
                <a:schemeClr val="tx1"/>
              </a:solidFill>
              <a:effectLst/>
              <a:latin typeface="+mn-lt"/>
              <a:ea typeface="+mn-ea"/>
              <a:cs typeface="+mn-cs"/>
            </a:endParaRPr>
          </a:p>
          <a:p>
            <a:endParaRPr lang="pt-BR" b="1" dirty="0">
              <a:solidFill>
                <a:srgbClr val="FF0000"/>
              </a:solidFill>
            </a:endParaRPr>
          </a:p>
        </p:txBody>
      </p:sp>
      <p:sp>
        <p:nvSpPr>
          <p:cNvPr id="4" name="Espaço Reservado para Número de Slide 3"/>
          <p:cNvSpPr>
            <a:spLocks noGrp="1"/>
          </p:cNvSpPr>
          <p:nvPr>
            <p:ph type="sldNum" sz="quarter" idx="10"/>
          </p:nvPr>
        </p:nvSpPr>
        <p:spPr/>
        <p:txBody>
          <a:bodyPr/>
          <a:lstStyle/>
          <a:p>
            <a:fld id="{965D5B58-6498-DB46-94D3-CC6D9F8D5F78}" type="slidenum">
              <a:rPr lang="en-US" smtClean="0"/>
              <a:pPr/>
              <a:t>29</a:t>
            </a:fld>
            <a:endParaRPr lang="en-US"/>
          </a:p>
        </p:txBody>
      </p:sp>
    </p:spTree>
    <p:extLst>
      <p:ext uri="{BB962C8B-B14F-4D97-AF65-F5344CB8AC3E}">
        <p14:creationId xmlns:p14="http://schemas.microsoft.com/office/powerpoint/2010/main" xmlns="" val="60924942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sz="1200" b="1" kern="1200" dirty="0" smtClean="0">
                <a:solidFill>
                  <a:schemeClr val="tx1"/>
                </a:solidFill>
                <a:effectLst/>
                <a:latin typeface="+mn-lt"/>
                <a:ea typeface="+mn-ea"/>
                <a:cs typeface="+mn-cs"/>
              </a:rPr>
              <a:t>LEIA O TEXTO ABAIXO:</a:t>
            </a:r>
          </a:p>
          <a:p>
            <a:r>
              <a:rPr lang="pt-BR" dirty="0" smtClean="0">
                <a:ea typeface="ＭＳ Ｐゴシック" pitchFamily="34" charset="-128"/>
              </a:rPr>
              <a:t>→ </a:t>
            </a:r>
            <a:r>
              <a:rPr lang="pt-BR" sz="1200" kern="1200" dirty="0" smtClean="0">
                <a:solidFill>
                  <a:schemeClr val="tx1"/>
                </a:solidFill>
                <a:effectLst/>
                <a:latin typeface="+mn-lt"/>
                <a:ea typeface="+mn-ea"/>
                <a:cs typeface="+mn-cs"/>
              </a:rPr>
              <a:t>Nessa etapa, o professor dá início à leitura em voz alta de um texto compartilhado por todos. Na sequência, os alunos escolhem continuar a leitura. </a:t>
            </a:r>
          </a:p>
          <a:p>
            <a:r>
              <a:rPr lang="pt-BR" sz="1200" kern="1200" dirty="0" smtClean="0">
                <a:solidFill>
                  <a:schemeClr val="tx1"/>
                </a:solidFill>
                <a:effectLst/>
                <a:latin typeface="+mn-lt"/>
                <a:ea typeface="+mn-ea"/>
                <a:cs typeface="+mn-cs"/>
              </a:rPr>
              <a:t>(Também essa ação pode ser primeiramente desenvolvida pelo gestor, que escolhe um texto – narrativo ou poético – para ser acompanhado pelo grupo, sendo que, a partir de dado ponto, são os ouvintes que se convertem nos leitores em voz alta.)</a:t>
            </a:r>
          </a:p>
          <a:p>
            <a:endParaRPr lang="pt-BR" sz="1200" kern="1200" dirty="0" smtClean="0">
              <a:solidFill>
                <a:schemeClr val="tx1"/>
              </a:solidFill>
              <a:effectLst/>
              <a:latin typeface="+mn-lt"/>
              <a:ea typeface="+mn-ea"/>
              <a:cs typeface="+mn-cs"/>
            </a:endParaRPr>
          </a:p>
          <a:p>
            <a:r>
              <a:rPr lang="pt-BR" sz="1200" kern="1200" dirty="0" smtClean="0">
                <a:solidFill>
                  <a:schemeClr val="tx1"/>
                </a:solidFill>
                <a:effectLst/>
                <a:latin typeface="+mn-lt"/>
                <a:ea typeface="+mn-ea"/>
                <a:cs typeface="+mn-cs"/>
              </a:rPr>
              <a:t>(O conto </a:t>
            </a:r>
            <a:r>
              <a:rPr lang="pt-BR" sz="1200" i="1" kern="1200" dirty="0" smtClean="0">
                <a:solidFill>
                  <a:schemeClr val="tx1"/>
                </a:solidFill>
                <a:effectLst/>
                <a:latin typeface="+mn-lt"/>
                <a:ea typeface="+mn-ea"/>
                <a:cs typeface="+mn-cs"/>
              </a:rPr>
              <a:t>Felicidade clandestina</a:t>
            </a:r>
            <a:r>
              <a:rPr lang="pt-BR" sz="1200" kern="1200" dirty="0" smtClean="0">
                <a:solidFill>
                  <a:schemeClr val="tx1"/>
                </a:solidFill>
                <a:effectLst/>
                <a:latin typeface="+mn-lt"/>
                <a:ea typeface="+mn-ea"/>
                <a:cs typeface="+mn-cs"/>
              </a:rPr>
              <a:t>, de Clarice Lispector, pode ser esse texto, já que, nessa narrativa, a autora relembra um episódio da infância relativo à obtenção de uma obra de Monteiro Lobato.</a:t>
            </a:r>
            <a:r>
              <a:rPr lang="pt-BR" sz="1200" kern="1200" baseline="0" dirty="0" smtClean="0">
                <a:solidFill>
                  <a:schemeClr val="tx1"/>
                </a:solidFill>
                <a:effectLst/>
                <a:latin typeface="+mn-lt"/>
                <a:ea typeface="+mn-ea"/>
                <a:cs typeface="+mn-cs"/>
              </a:rPr>
              <a:t> </a:t>
            </a:r>
          </a:p>
          <a:p>
            <a:r>
              <a:rPr lang="pt-BR" sz="1200" kern="1200" dirty="0" smtClean="0">
                <a:solidFill>
                  <a:schemeClr val="tx1"/>
                </a:solidFill>
                <a:effectLst/>
                <a:latin typeface="+mn-lt"/>
                <a:ea typeface="+mn-ea"/>
                <a:cs typeface="+mn-cs"/>
              </a:rPr>
              <a:t>É importante que o gestor dê</a:t>
            </a:r>
            <a:r>
              <a:rPr lang="pt-BR" sz="1200" kern="1200" baseline="0" dirty="0" smtClean="0">
                <a:solidFill>
                  <a:schemeClr val="tx1"/>
                </a:solidFill>
                <a:effectLst/>
                <a:latin typeface="+mn-lt"/>
                <a:ea typeface="+mn-ea"/>
                <a:cs typeface="+mn-cs"/>
              </a:rPr>
              <a:t> oportunidade</a:t>
            </a:r>
            <a:r>
              <a:rPr lang="pt-BR" sz="1200" kern="1200" dirty="0" smtClean="0">
                <a:solidFill>
                  <a:schemeClr val="tx1"/>
                </a:solidFill>
                <a:effectLst/>
                <a:latin typeface="+mn-lt"/>
                <a:ea typeface="+mn-ea"/>
                <a:cs typeface="+mn-cs"/>
              </a:rPr>
              <a:t> aos professores de comentarem o conto ou relembrarem situações similares após a conclusão de sua leitura.</a:t>
            </a:r>
          </a:p>
          <a:p>
            <a:r>
              <a:rPr lang="pt-BR" sz="1200" kern="1200" dirty="0" smtClean="0">
                <a:solidFill>
                  <a:schemeClr val="tx1"/>
                </a:solidFill>
                <a:effectLst/>
                <a:latin typeface="+mn-lt"/>
                <a:ea typeface="+mn-ea"/>
                <a:cs typeface="+mn-cs"/>
              </a:rPr>
              <a:t>Observe que, de todas as ações de mediação, essa pode ser a mais constrangedora, pois o leitor – professor ou aluno – estará sob a observação dos demais. Para ser bem sucedida, será necessário que o mediador, leitores e ouvintes abram mão de uma posição da autoridade. </a:t>
            </a:r>
          </a:p>
          <a:p>
            <a:r>
              <a:rPr lang="pt-BR" sz="1200" kern="1200" dirty="0" smtClean="0">
                <a:solidFill>
                  <a:schemeClr val="tx1"/>
                </a:solidFill>
                <a:effectLst/>
                <a:latin typeface="+mn-lt"/>
                <a:ea typeface="+mn-ea"/>
                <a:cs typeface="+mn-cs"/>
              </a:rPr>
              <a:t>Uma cena do filme turco </a:t>
            </a:r>
            <a:r>
              <a:rPr lang="pt-BR" sz="1200" i="1" kern="1200" dirty="0" smtClean="0">
                <a:solidFill>
                  <a:schemeClr val="tx1"/>
                </a:solidFill>
                <a:effectLst/>
                <a:latin typeface="+mn-lt"/>
                <a:ea typeface="+mn-ea"/>
                <a:cs typeface="+mn-cs"/>
              </a:rPr>
              <a:t>Um doce olhar</a:t>
            </a:r>
            <a:r>
              <a:rPr lang="pt-BR" sz="1200" i="0" kern="1200" dirty="0" smtClean="0">
                <a:solidFill>
                  <a:schemeClr val="tx1"/>
                </a:solidFill>
                <a:effectLst/>
                <a:latin typeface="+mn-lt"/>
                <a:ea typeface="+mn-ea"/>
                <a:cs typeface="+mn-cs"/>
              </a:rPr>
              <a:t>, disponível</a:t>
            </a:r>
            <a:r>
              <a:rPr lang="pt-BR" sz="1200" i="0" kern="1200" baseline="0" dirty="0" smtClean="0">
                <a:solidFill>
                  <a:schemeClr val="tx1"/>
                </a:solidFill>
                <a:effectLst/>
                <a:latin typeface="+mn-lt"/>
                <a:ea typeface="+mn-ea"/>
                <a:cs typeface="+mn-cs"/>
              </a:rPr>
              <a:t> em:</a:t>
            </a:r>
            <a:r>
              <a:rPr lang="pt-BR" sz="1200" kern="1200" dirty="0" smtClean="0">
                <a:solidFill>
                  <a:schemeClr val="tx1"/>
                </a:solidFill>
                <a:effectLst/>
                <a:latin typeface="+mn-lt"/>
                <a:ea typeface="+mn-ea"/>
                <a:cs typeface="+mn-cs"/>
              </a:rPr>
              <a:t> &lt;</a:t>
            </a:r>
            <a:r>
              <a:rPr lang="pt-BR" sz="1200" u="sng" kern="1200" dirty="0" smtClean="0">
                <a:solidFill>
                  <a:schemeClr val="tx1"/>
                </a:solidFill>
                <a:effectLst/>
                <a:latin typeface="+mn-lt"/>
                <a:ea typeface="+mn-ea"/>
                <a:cs typeface="+mn-cs"/>
                <a:hlinkClick r:id="rId3"/>
              </a:rPr>
              <a:t>https://www.youtube.com/watch?v=m1D2zNQS3fE</a:t>
            </a:r>
            <a:r>
              <a:rPr lang="pt-BR" sz="1200" kern="1200" dirty="0" smtClean="0">
                <a:solidFill>
                  <a:schemeClr val="tx1"/>
                </a:solidFill>
                <a:effectLst/>
                <a:latin typeface="+mn-lt"/>
                <a:ea typeface="+mn-ea"/>
                <a:cs typeface="+mn-cs"/>
              </a:rPr>
              <a:t>&gt;</a:t>
            </a:r>
            <a:r>
              <a:rPr lang="pt-BR" sz="1200" kern="1200" baseline="0" dirty="0" smtClean="0">
                <a:solidFill>
                  <a:schemeClr val="tx1"/>
                </a:solidFill>
                <a:effectLst/>
                <a:latin typeface="+mn-lt"/>
                <a:ea typeface="+mn-ea"/>
                <a:cs typeface="+mn-cs"/>
              </a:rPr>
              <a:t> (a</a:t>
            </a:r>
            <a:r>
              <a:rPr lang="pt-BR" sz="1200" kern="1200" dirty="0" smtClean="0">
                <a:solidFill>
                  <a:schemeClr val="tx1"/>
                </a:solidFill>
                <a:effectLst/>
                <a:latin typeface="+mn-lt"/>
                <a:ea typeface="+mn-ea"/>
                <a:cs typeface="+mn-cs"/>
              </a:rPr>
              <a:t>cesso</a:t>
            </a:r>
            <a:r>
              <a:rPr lang="pt-BR" sz="1200" kern="1200" baseline="0" dirty="0" smtClean="0">
                <a:solidFill>
                  <a:schemeClr val="tx1"/>
                </a:solidFill>
                <a:effectLst/>
                <a:latin typeface="+mn-lt"/>
                <a:ea typeface="+mn-ea"/>
                <a:cs typeface="+mn-cs"/>
              </a:rPr>
              <a:t> em: 13 jul. 2015), </a:t>
            </a:r>
            <a:r>
              <a:rPr lang="pt-BR" sz="1200" kern="1200" dirty="0" smtClean="0">
                <a:solidFill>
                  <a:schemeClr val="tx1"/>
                </a:solidFill>
                <a:effectLst/>
                <a:latin typeface="+mn-lt"/>
                <a:ea typeface="+mn-ea"/>
                <a:cs typeface="+mn-cs"/>
              </a:rPr>
              <a:t>ilustra bem o problema: o protagonista é um menino que precisa ler em voz alta um trecho escolhido pelo professor, o que lhe causa medo e frustração. </a:t>
            </a:r>
          </a:p>
          <a:p>
            <a:r>
              <a:rPr lang="pt-BR" sz="1200" kern="1200" dirty="0" smtClean="0">
                <a:solidFill>
                  <a:schemeClr val="tx1"/>
                </a:solidFill>
                <a:effectLst/>
                <a:latin typeface="+mn-lt"/>
                <a:ea typeface="+mn-ea"/>
                <a:cs typeface="+mn-cs"/>
              </a:rPr>
              <a:t>Recomenda-se apresentar a cena e discuti-la com os professores, para evidenciar o que se deve ou não fazer em situações de leitura em voz alta.)</a:t>
            </a:r>
          </a:p>
          <a:p>
            <a:endParaRPr lang="pt-BR" dirty="0"/>
          </a:p>
        </p:txBody>
      </p:sp>
      <p:sp>
        <p:nvSpPr>
          <p:cNvPr id="4" name="Espaço Reservado para Número de Slide 3"/>
          <p:cNvSpPr>
            <a:spLocks noGrp="1"/>
          </p:cNvSpPr>
          <p:nvPr>
            <p:ph type="sldNum" sz="quarter" idx="10"/>
          </p:nvPr>
        </p:nvSpPr>
        <p:spPr/>
        <p:txBody>
          <a:bodyPr/>
          <a:lstStyle/>
          <a:p>
            <a:fld id="{965D5B58-6498-DB46-94D3-CC6D9F8D5F78}" type="slidenum">
              <a:rPr lang="en-US" smtClean="0"/>
              <a:pPr/>
              <a:t>30</a:t>
            </a:fld>
            <a:endParaRPr lang="en-US"/>
          </a:p>
        </p:txBody>
      </p:sp>
    </p:spTree>
    <p:extLst>
      <p:ext uri="{BB962C8B-B14F-4D97-AF65-F5344CB8AC3E}">
        <p14:creationId xmlns:p14="http://schemas.microsoft.com/office/powerpoint/2010/main" xmlns="" val="10511935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r>
              <a:rPr lang="pt-BR" b="1" dirty="0" smtClean="0">
                <a:ea typeface="ＭＳ Ｐゴシック" pitchFamily="34" charset="-128"/>
              </a:rPr>
              <a:t>LEIA O TÍTULO E</a:t>
            </a:r>
            <a:r>
              <a:rPr lang="pt-BR" b="1" baseline="0" dirty="0" smtClean="0">
                <a:ea typeface="ＭＳ Ｐゴシック" pitchFamily="34" charset="-128"/>
              </a:rPr>
              <a:t> </a:t>
            </a:r>
            <a:r>
              <a:rPr lang="pt-BR" b="1" dirty="0" smtClean="0">
                <a:ea typeface="ＭＳ Ｐゴシック" pitchFamily="34" charset="-128"/>
              </a:rPr>
              <a:t>FALE</a:t>
            </a:r>
            <a:r>
              <a:rPr lang="pt-BR" b="1" baseline="0" dirty="0" smtClean="0">
                <a:ea typeface="ＭＳ Ｐゴシック" pitchFamily="34" charset="-128"/>
              </a:rPr>
              <a:t> O TEXTO ABAIXO.</a:t>
            </a:r>
          </a:p>
          <a:p>
            <a:endParaRPr lang="pt-BR" b="1" dirty="0" smtClean="0">
              <a:ea typeface="ＭＳ Ｐゴシック" pitchFamily="34" charset="-128"/>
            </a:endParaRPr>
          </a:p>
          <a:p>
            <a:r>
              <a:rPr lang="pt-BR" dirty="0" smtClean="0">
                <a:ea typeface="ＭＳ Ｐゴシック" pitchFamily="34" charset="-128"/>
              </a:rPr>
              <a:t>→ </a:t>
            </a:r>
            <a:r>
              <a:rPr lang="pt-BR" sz="1200" kern="1200" dirty="0" smtClean="0">
                <a:solidFill>
                  <a:schemeClr val="tx1"/>
                </a:solidFill>
                <a:effectLst/>
                <a:latin typeface="+mn-lt"/>
                <a:ea typeface="+mn-ea"/>
                <a:cs typeface="+mn-cs"/>
              </a:rPr>
              <a:t>Um bom exemplo sobre</a:t>
            </a:r>
            <a:r>
              <a:rPr lang="pt-BR" sz="1200" kern="1200" baseline="0" dirty="0" smtClean="0">
                <a:solidFill>
                  <a:schemeClr val="tx1"/>
                </a:solidFill>
                <a:effectLst/>
                <a:latin typeface="+mn-lt"/>
                <a:ea typeface="+mn-ea"/>
                <a:cs typeface="+mn-cs"/>
              </a:rPr>
              <a:t> a leitura de mundo</a:t>
            </a:r>
            <a:r>
              <a:rPr lang="pt-BR" sz="1200" kern="1200" dirty="0" smtClean="0">
                <a:solidFill>
                  <a:schemeClr val="tx1"/>
                </a:solidFill>
                <a:effectLst/>
                <a:latin typeface="+mn-lt"/>
                <a:ea typeface="+mn-ea"/>
                <a:cs typeface="+mn-cs"/>
              </a:rPr>
              <a:t> é uma cena extraída de </a:t>
            </a:r>
            <a:r>
              <a:rPr lang="pt-BR" sz="1200" i="1" kern="1200" dirty="0" smtClean="0">
                <a:solidFill>
                  <a:schemeClr val="tx1"/>
                </a:solidFill>
                <a:effectLst/>
                <a:latin typeface="+mn-lt"/>
                <a:ea typeface="+mn-ea"/>
                <a:cs typeface="+mn-cs"/>
              </a:rPr>
              <a:t>Vidas Secas</a:t>
            </a:r>
            <a:r>
              <a:rPr lang="pt-BR" sz="1200" kern="1200" dirty="0" smtClean="0">
                <a:solidFill>
                  <a:schemeClr val="tx1"/>
                </a:solidFill>
                <a:effectLst/>
                <a:latin typeface="+mn-lt"/>
                <a:ea typeface="+mn-ea"/>
                <a:cs typeface="+mn-cs"/>
              </a:rPr>
              <a:t>, de Graciliano Ramos, cujas personagens principais são o vaqueiro Fabiano e sua esposa, Sinhá Vitória, pobres, iletrados e </a:t>
            </a:r>
            <a:r>
              <a:rPr lang="pt-BR" sz="1200" kern="1200" dirty="0" err="1" smtClean="0">
                <a:solidFill>
                  <a:schemeClr val="tx1"/>
                </a:solidFill>
                <a:effectLst/>
                <a:latin typeface="+mn-lt"/>
                <a:ea typeface="+mn-ea"/>
                <a:cs typeface="+mn-cs"/>
              </a:rPr>
              <a:t>desterritorializados</a:t>
            </a:r>
            <a:r>
              <a:rPr lang="pt-BR" sz="1200" kern="1200" dirty="0" smtClean="0">
                <a:solidFill>
                  <a:schemeClr val="tx1"/>
                </a:solidFill>
                <a:effectLst/>
                <a:latin typeface="+mn-lt"/>
                <a:ea typeface="+mn-ea"/>
                <a:cs typeface="+mn-cs"/>
              </a:rPr>
              <a:t>. Não dispõem de uma propriedade, nem se identificam com o lugar específico onde se estabelecem. Por isso, são retirantes, que fogem da seca para poder sobreviver. </a:t>
            </a:r>
          </a:p>
          <a:p>
            <a:endParaRPr lang="pt-BR" sz="1200" kern="1200" dirty="0" smtClean="0">
              <a:solidFill>
                <a:schemeClr val="tx1"/>
              </a:solidFill>
              <a:effectLst/>
              <a:latin typeface="+mn-lt"/>
              <a:ea typeface="+mn-ea"/>
              <a:cs typeface="+mn-cs"/>
            </a:endParaRPr>
          </a:p>
          <a:p>
            <a:r>
              <a:rPr lang="pt-BR" sz="1200" kern="1200" dirty="0" smtClean="0">
                <a:solidFill>
                  <a:schemeClr val="tx1"/>
                </a:solidFill>
                <a:effectLst/>
                <a:latin typeface="+mn-lt"/>
                <a:ea typeface="+mn-ea"/>
                <a:cs typeface="+mn-cs"/>
              </a:rPr>
              <a:t>(Leia</a:t>
            </a:r>
            <a:r>
              <a:rPr lang="pt-BR" sz="1200" kern="1200" baseline="0" dirty="0" smtClean="0">
                <a:solidFill>
                  <a:schemeClr val="tx1"/>
                </a:solidFill>
                <a:effectLst/>
                <a:latin typeface="+mn-lt"/>
                <a:ea typeface="+mn-ea"/>
                <a:cs typeface="+mn-cs"/>
              </a:rPr>
              <a:t> </a:t>
            </a:r>
            <a:r>
              <a:rPr lang="pt-BR" sz="1200" kern="1200" dirty="0" smtClean="0">
                <a:solidFill>
                  <a:schemeClr val="tx1"/>
                </a:solidFill>
                <a:effectLst/>
                <a:latin typeface="+mn-lt"/>
                <a:ea typeface="+mn-ea"/>
                <a:cs typeface="+mn-cs"/>
              </a:rPr>
              <a:t>os seis primeiros parágrafos do penúltimo capítulo do livro, “Um mundo coberto de penas”, para verificar como se processa a relação intelectual do indivíduo com o mundo circundante, que corresponde ao processo da leitura.)</a:t>
            </a:r>
          </a:p>
          <a:p>
            <a:pPr marL="0" marR="0" indent="0" algn="l" defTabSz="914400" rtl="0" eaLnBrk="1" fontAlgn="auto" latinLnBrk="0" hangingPunct="1">
              <a:lnSpc>
                <a:spcPct val="100000"/>
              </a:lnSpc>
              <a:spcBef>
                <a:spcPts val="0"/>
              </a:spcBef>
              <a:spcAft>
                <a:spcPts val="0"/>
              </a:spcAft>
              <a:buClrTx/>
              <a:buSzTx/>
              <a:buFontTx/>
              <a:buNone/>
              <a:tabLst/>
              <a:defRPr/>
            </a:pPr>
            <a:endParaRPr lang="pt-BR" sz="1200" kern="120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ea typeface="ＭＳ Ｐゴシック" pitchFamily="34" charset="-128"/>
              </a:rPr>
              <a:t>→ Vemos que n</a:t>
            </a:r>
            <a:r>
              <a:rPr lang="pt-BR" sz="1200" kern="1200" dirty="0" smtClean="0">
                <a:solidFill>
                  <a:schemeClr val="tx1"/>
                </a:solidFill>
                <a:latin typeface="+mn-lt"/>
                <a:ea typeface="+mn-ea"/>
                <a:cs typeface="+mn-cs"/>
              </a:rPr>
              <a:t>em por isso entendem menos o mundo que os cerca. Na cena que se quer destacar, extraída de “Um mundo coberto de penas”, penúltimo capítulo do romance, Fabiano relembra o comentário da esposa que, ao avistar as “arribações” (no caso, os urubus) junto aos poços, comenta que “aquelas excomungadas (...) queriam matar o gado”. Primeiramente, o vaqueiro estranha o comentário, depois ele percebe o raciocínio da esposa: “As arribações bebiam a água. Bem. O gado curtia sede e morria. Muito bem. As arribações matavam o gado. Estava certo.” Acompanhando esse raciocínio, “a significação apareceu”, pensa Fabiano.</a:t>
            </a:r>
            <a:endParaRPr lang="pt-BR" sz="1200" kern="1200" dirty="0" smtClean="0">
              <a:solidFill>
                <a:schemeClr val="tx1"/>
              </a:solidFill>
              <a:effectLst/>
              <a:latin typeface="+mn-lt"/>
              <a:ea typeface="+mn-ea"/>
              <a:cs typeface="+mn-cs"/>
            </a:endParaRPr>
          </a:p>
          <a:p>
            <a:endParaRPr lang="pt-BR" sz="1200" kern="1200" dirty="0" smtClean="0">
              <a:solidFill>
                <a:schemeClr val="tx1"/>
              </a:solidFill>
              <a:effectLst/>
              <a:latin typeface="+mn-lt"/>
              <a:ea typeface="+mn-ea"/>
              <a:cs typeface="+mn-cs"/>
            </a:endParaRPr>
          </a:p>
          <a:p>
            <a:endParaRPr lang="pt-BR" dirty="0" smtClean="0"/>
          </a:p>
          <a:p>
            <a:endParaRPr lang="es-ES" dirty="0"/>
          </a:p>
        </p:txBody>
      </p:sp>
      <p:sp>
        <p:nvSpPr>
          <p:cNvPr id="4" name="Espaço Reservado para Número de Slide 3"/>
          <p:cNvSpPr>
            <a:spLocks noGrp="1"/>
          </p:cNvSpPr>
          <p:nvPr>
            <p:ph type="sldNum" sz="quarter" idx="10"/>
          </p:nvPr>
        </p:nvSpPr>
        <p:spPr/>
        <p:txBody>
          <a:bodyPr/>
          <a:lstStyle/>
          <a:p>
            <a:fld id="{2F50C068-1126-40CC-BEE5-687455C52327}" type="slidenum">
              <a:rPr lang="es-ES" smtClean="0"/>
              <a:pPr/>
              <a:t>3</a:t>
            </a:fld>
            <a:endParaRPr lang="es-ES"/>
          </a:p>
        </p:txBody>
      </p:sp>
    </p:spTree>
    <p:extLst>
      <p:ext uri="{BB962C8B-B14F-4D97-AF65-F5344CB8AC3E}">
        <p14:creationId xmlns:p14="http://schemas.microsoft.com/office/powerpoint/2010/main" xmlns="" val="426791964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pt-BR" sz="1200" kern="1200" dirty="0" smtClean="0">
                <a:solidFill>
                  <a:schemeClr val="tx1"/>
                </a:solidFill>
                <a:effectLst/>
                <a:latin typeface="+mn-lt"/>
                <a:ea typeface="ＭＳ Ｐゴシック" pitchFamily="34" charset="-128"/>
                <a:cs typeface="+mn-cs"/>
              </a:rPr>
              <a:t>(</a:t>
            </a:r>
            <a:r>
              <a:rPr lang="pt-BR" sz="1200" kern="1200" dirty="0" smtClean="0">
                <a:solidFill>
                  <a:schemeClr val="tx1"/>
                </a:solidFill>
                <a:effectLst/>
                <a:latin typeface="+mn-lt"/>
                <a:ea typeface="+mn-ea"/>
                <a:cs typeface="+mn-cs"/>
              </a:rPr>
              <a:t>Essa etapa não difere muito da anterior, sendo que, neste caso, o gestor poderá pedir aos professores que escolham um texto para ser lido – e depois comentado – para os outros.)</a:t>
            </a:r>
          </a:p>
          <a:p>
            <a:endParaRPr lang="pt-BR" dirty="0"/>
          </a:p>
        </p:txBody>
      </p:sp>
      <p:sp>
        <p:nvSpPr>
          <p:cNvPr id="4" name="Espaço Reservado para Número de Slide 3"/>
          <p:cNvSpPr>
            <a:spLocks noGrp="1"/>
          </p:cNvSpPr>
          <p:nvPr>
            <p:ph type="sldNum" sz="quarter" idx="10"/>
          </p:nvPr>
        </p:nvSpPr>
        <p:spPr/>
        <p:txBody>
          <a:bodyPr/>
          <a:lstStyle/>
          <a:p>
            <a:fld id="{965D5B58-6498-DB46-94D3-CC6D9F8D5F78}" type="slidenum">
              <a:rPr lang="en-US" smtClean="0"/>
              <a:pPr/>
              <a:t>31</a:t>
            </a:fld>
            <a:endParaRPr lang="en-US"/>
          </a:p>
        </p:txBody>
      </p:sp>
    </p:spTree>
    <p:extLst>
      <p:ext uri="{BB962C8B-B14F-4D97-AF65-F5344CB8AC3E}">
        <p14:creationId xmlns:p14="http://schemas.microsoft.com/office/powerpoint/2010/main" xmlns="" val="23028250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sz="1200" kern="1200" dirty="0" smtClean="0">
                <a:solidFill>
                  <a:schemeClr val="tx1"/>
                </a:solidFill>
                <a:effectLst/>
                <a:latin typeface="+mn-lt"/>
                <a:ea typeface="+mn-ea"/>
                <a:cs typeface="+mn-cs"/>
              </a:rPr>
              <a:t>(Essa etapa difere da anterior no sentido de que os professores leem desacompanhados os textos que escolherem (ou que o gestor lhes apresentar). Cabe destacar que essa é uma atividade que supõe simultaneamente envolvimento e concentração.)</a:t>
            </a:r>
          </a:p>
        </p:txBody>
      </p:sp>
      <p:sp>
        <p:nvSpPr>
          <p:cNvPr id="4" name="Espaço Reservado para Número de Slide 3"/>
          <p:cNvSpPr>
            <a:spLocks noGrp="1"/>
          </p:cNvSpPr>
          <p:nvPr>
            <p:ph type="sldNum" sz="quarter" idx="10"/>
          </p:nvPr>
        </p:nvSpPr>
        <p:spPr/>
        <p:txBody>
          <a:bodyPr/>
          <a:lstStyle/>
          <a:p>
            <a:fld id="{965D5B58-6498-DB46-94D3-CC6D9F8D5F78}" type="slidenum">
              <a:rPr lang="en-US" smtClean="0"/>
              <a:pPr/>
              <a:t>32</a:t>
            </a:fld>
            <a:endParaRPr lang="en-US"/>
          </a:p>
        </p:txBody>
      </p:sp>
    </p:spTree>
    <p:extLst>
      <p:ext uri="{BB962C8B-B14F-4D97-AF65-F5344CB8AC3E}">
        <p14:creationId xmlns:p14="http://schemas.microsoft.com/office/powerpoint/2010/main" xmlns="" val="144301627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sz="1200" b="1" kern="1200" dirty="0" smtClean="0">
                <a:solidFill>
                  <a:schemeClr val="tx1"/>
                </a:solidFill>
                <a:effectLst/>
                <a:latin typeface="+mn-lt"/>
                <a:ea typeface="+mn-ea"/>
                <a:cs typeface="+mn-cs"/>
              </a:rPr>
              <a:t>FALE</a:t>
            </a:r>
            <a:r>
              <a:rPr lang="pt-BR" sz="1200" b="1" kern="1200" baseline="0" dirty="0" smtClean="0">
                <a:solidFill>
                  <a:schemeClr val="tx1"/>
                </a:solidFill>
                <a:effectLst/>
                <a:latin typeface="+mn-lt"/>
                <a:ea typeface="+mn-ea"/>
                <a:cs typeface="+mn-cs"/>
              </a:rPr>
              <a:t> O TEXTO ABAIXO.</a:t>
            </a:r>
          </a:p>
          <a:p>
            <a:endParaRPr lang="pt-BR" sz="1200" b="1" kern="1200" baseline="0" dirty="0" smtClean="0">
              <a:solidFill>
                <a:schemeClr val="tx1"/>
              </a:solidFill>
              <a:effectLst/>
              <a:latin typeface="+mn-lt"/>
              <a:ea typeface="+mn-ea"/>
              <a:cs typeface="+mn-cs"/>
            </a:endParaRPr>
          </a:p>
          <a:p>
            <a:r>
              <a:rPr lang="pt-BR" dirty="0" smtClean="0">
                <a:ea typeface="ＭＳ Ｐゴシック" pitchFamily="34" charset="-128"/>
              </a:rPr>
              <a:t>→ </a:t>
            </a:r>
            <a:r>
              <a:rPr lang="pt-BR" sz="1200" kern="1200" dirty="0" smtClean="0">
                <a:solidFill>
                  <a:schemeClr val="tx1"/>
                </a:solidFill>
                <a:effectLst/>
                <a:latin typeface="+mn-lt"/>
                <a:ea typeface="+mn-ea"/>
                <a:cs typeface="+mn-cs"/>
              </a:rPr>
              <a:t>O professor exerce com plenitude a função de mediador se não apenas propiciar situações de leitura, mas também de interlocução. Assim, em qualquer uma das etapas, cabe-lhe estimular a manifestação, por parte dos leitores, de suas reações. Essa manifestação é importante porque faculta a verbalização dos efeitos da leitura, mesmo que seja um simples “gostei” ou “não gostei”, “entendi” ou “não entendi”.</a:t>
            </a:r>
          </a:p>
          <a:p>
            <a:endParaRPr lang="pt-BR" sz="1200" kern="1200" dirty="0" smtClean="0">
              <a:solidFill>
                <a:schemeClr val="tx1"/>
              </a:solidFill>
              <a:effectLst/>
              <a:latin typeface="+mn-lt"/>
              <a:ea typeface="+mn-ea"/>
              <a:cs typeface="+mn-cs"/>
            </a:endParaRPr>
          </a:p>
          <a:p>
            <a:r>
              <a:rPr lang="pt-BR" sz="1200" kern="1200" dirty="0" smtClean="0">
                <a:solidFill>
                  <a:schemeClr val="tx1"/>
                </a:solidFill>
                <a:effectLst/>
                <a:latin typeface="+mn-lt"/>
                <a:ea typeface="+mn-ea"/>
                <a:cs typeface="+mn-cs"/>
              </a:rPr>
              <a:t>(Relativamente as etapas, frise-se que elas não são sucessivas, como se se tratasse de uma evolução ou crescimento. O mediador pode valer-se delas alternadamente, adequando-as às situações de ensino e aos objetivos particulares de aprendizagem.</a:t>
            </a:r>
            <a:r>
              <a:rPr lang="pt-BR" sz="1200" kern="1200" baseline="0" dirty="0" smtClean="0">
                <a:solidFill>
                  <a:schemeClr val="tx1"/>
                </a:solidFill>
                <a:effectLst/>
                <a:latin typeface="+mn-lt"/>
                <a:ea typeface="+mn-ea"/>
                <a:cs typeface="+mn-cs"/>
              </a:rPr>
              <a:t> </a:t>
            </a:r>
            <a:r>
              <a:rPr lang="pt-BR" sz="1200" kern="1200" dirty="0" smtClean="0">
                <a:solidFill>
                  <a:schemeClr val="tx1"/>
                </a:solidFill>
                <a:effectLst/>
                <a:latin typeface="+mn-lt"/>
                <a:ea typeface="+mn-ea"/>
                <a:cs typeface="+mn-cs"/>
              </a:rPr>
              <a:t>Ações de mediações de leitura são eminentemente práticas. O gestor somente será bem-sucedido no processo de formação previsto por esta atividade se ele mesmo atuar como mediador.)</a:t>
            </a:r>
            <a:endParaRPr lang="pt-BR" dirty="0"/>
          </a:p>
        </p:txBody>
      </p:sp>
      <p:sp>
        <p:nvSpPr>
          <p:cNvPr id="4" name="Espaço Reservado para Número de Slide 3"/>
          <p:cNvSpPr>
            <a:spLocks noGrp="1"/>
          </p:cNvSpPr>
          <p:nvPr>
            <p:ph type="sldNum" sz="quarter" idx="10"/>
          </p:nvPr>
        </p:nvSpPr>
        <p:spPr/>
        <p:txBody>
          <a:bodyPr/>
          <a:lstStyle/>
          <a:p>
            <a:fld id="{965D5B58-6498-DB46-94D3-CC6D9F8D5F78}" type="slidenum">
              <a:rPr lang="en-US" smtClean="0"/>
              <a:pPr/>
              <a:t>33</a:t>
            </a:fld>
            <a:endParaRPr lang="en-US"/>
          </a:p>
        </p:txBody>
      </p:sp>
    </p:spTree>
    <p:extLst>
      <p:ext uri="{BB962C8B-B14F-4D97-AF65-F5344CB8AC3E}">
        <p14:creationId xmlns:p14="http://schemas.microsoft.com/office/powerpoint/2010/main" xmlns="" val="21674677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r>
              <a:rPr lang="pt-BR" sz="1200" b="1" kern="1200" dirty="0" smtClean="0">
                <a:solidFill>
                  <a:schemeClr val="tx1"/>
                </a:solidFill>
                <a:effectLst/>
                <a:latin typeface="+mn-lt"/>
                <a:ea typeface="+mn-ea"/>
                <a:cs typeface="+mn-cs"/>
              </a:rPr>
              <a:t>LEIA</a:t>
            </a:r>
            <a:r>
              <a:rPr lang="pt-BR" sz="1200" b="1" kern="1200" baseline="0" dirty="0" smtClean="0">
                <a:solidFill>
                  <a:schemeClr val="tx1"/>
                </a:solidFill>
                <a:effectLst/>
                <a:latin typeface="+mn-lt"/>
                <a:ea typeface="+mn-ea"/>
                <a:cs typeface="+mn-cs"/>
              </a:rPr>
              <a:t> OS TÓPICOS SOBRE O PROCESSO INTELECTUAL DE FABIANO E FALE O TEXTO ABAIXO.</a:t>
            </a:r>
          </a:p>
          <a:p>
            <a:endParaRPr lang="pt-BR" sz="1200" b="1" kern="1200" dirty="0" smtClean="0">
              <a:solidFill>
                <a:schemeClr val="tx1"/>
              </a:solidFill>
              <a:effectLst/>
              <a:latin typeface="+mn-lt"/>
              <a:ea typeface="+mn-ea"/>
              <a:cs typeface="+mn-cs"/>
            </a:endParaRPr>
          </a:p>
          <a:p>
            <a:r>
              <a:rPr lang="pt-BR" dirty="0" smtClean="0">
                <a:ea typeface="ＭＳ Ｐゴシック" pitchFamily="34" charset="-128"/>
              </a:rPr>
              <a:t>→ </a:t>
            </a:r>
            <a:r>
              <a:rPr lang="pt-BR" dirty="0" smtClean="0"/>
              <a:t>Sinhá Vitória lê o real e o interpreta, atribuindo-lhe um significado, que expressa verbalmente. A Fabiano cabe interpretar a interpretação da esposa, a partir não apenas do testemunho presencial, mas de sua manifestação em linguagem.</a:t>
            </a:r>
          </a:p>
          <a:p>
            <a:endParaRPr lang="es-ES" dirty="0"/>
          </a:p>
        </p:txBody>
      </p:sp>
      <p:sp>
        <p:nvSpPr>
          <p:cNvPr id="4" name="Espaço Reservado para Número de Slide 3"/>
          <p:cNvSpPr>
            <a:spLocks noGrp="1"/>
          </p:cNvSpPr>
          <p:nvPr>
            <p:ph type="sldNum" sz="quarter" idx="10"/>
          </p:nvPr>
        </p:nvSpPr>
        <p:spPr/>
        <p:txBody>
          <a:bodyPr/>
          <a:lstStyle/>
          <a:p>
            <a:fld id="{2F50C068-1126-40CC-BEE5-687455C52327}" type="slidenum">
              <a:rPr lang="es-ES" smtClean="0"/>
              <a:pPr/>
              <a:t>4</a:t>
            </a:fld>
            <a:endParaRPr lang="es-ES"/>
          </a:p>
        </p:txBody>
      </p:sp>
    </p:spTree>
    <p:extLst>
      <p:ext uri="{BB962C8B-B14F-4D97-AF65-F5344CB8AC3E}">
        <p14:creationId xmlns:p14="http://schemas.microsoft.com/office/powerpoint/2010/main" xmlns="" val="39452745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b="1" dirty="0" smtClean="0">
                <a:ea typeface="ＭＳ Ｐゴシック" pitchFamily="34" charset="-128"/>
              </a:rPr>
              <a:t>LEIA O </a:t>
            </a:r>
            <a:r>
              <a:rPr lang="pt-BR" b="1" baseline="0" dirty="0" smtClean="0">
                <a:ea typeface="ＭＳ Ｐゴシック" pitchFamily="34" charset="-128"/>
              </a:rPr>
              <a:t>TEXTO DO SLIDE E FALE O TEXTO ABAIXO.</a:t>
            </a:r>
          </a:p>
          <a:p>
            <a:pPr marL="0" marR="0" indent="0" algn="l" defTabSz="914400" rtl="0" eaLnBrk="1" fontAlgn="auto" latinLnBrk="0" hangingPunct="1">
              <a:lnSpc>
                <a:spcPct val="100000"/>
              </a:lnSpc>
              <a:spcBef>
                <a:spcPts val="0"/>
              </a:spcBef>
              <a:spcAft>
                <a:spcPts val="0"/>
              </a:spcAft>
              <a:buClrTx/>
              <a:buSzTx/>
              <a:buFontTx/>
              <a:buNone/>
              <a:tabLst/>
              <a:defRPr/>
            </a:pPr>
            <a:endParaRPr lang="pt-BR" b="1" dirty="0" smtClean="0">
              <a:ea typeface="ＭＳ Ｐゴシック" pitchFamily="34" charset="-128"/>
            </a:endParaRPr>
          </a:p>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ea typeface="ＭＳ Ｐゴシック" pitchFamily="34" charset="-128"/>
              </a:rPr>
              <a:t>→ </a:t>
            </a:r>
            <a:r>
              <a:rPr lang="pt-BR" dirty="0" smtClean="0"/>
              <a:t>Em cada um dos passos, há uma leitura – a do real, por Sinhá Vitória; a da manifestação verbal, por Fabiano. A segunda não se processa sem a primeira, mas, depois de exteriorizadas, sustentam-se de modo independente.</a:t>
            </a:r>
          </a:p>
          <a:p>
            <a:endParaRPr lang="pt-BR" dirty="0" smtClean="0"/>
          </a:p>
        </p:txBody>
      </p:sp>
      <p:sp>
        <p:nvSpPr>
          <p:cNvPr id="4" name="Espaço Reservado para Número de Slide 3"/>
          <p:cNvSpPr>
            <a:spLocks noGrp="1"/>
          </p:cNvSpPr>
          <p:nvPr>
            <p:ph type="sldNum" sz="quarter" idx="10"/>
          </p:nvPr>
        </p:nvSpPr>
        <p:spPr/>
        <p:txBody>
          <a:bodyPr/>
          <a:lstStyle/>
          <a:p>
            <a:fld id="{2F50C068-1126-40CC-BEE5-687455C52327}" type="slidenum">
              <a:rPr lang="es-ES" smtClean="0"/>
              <a:pPr/>
              <a:t>5</a:t>
            </a:fld>
            <a:endParaRPr lang="es-ES"/>
          </a:p>
        </p:txBody>
      </p:sp>
    </p:spTree>
    <p:extLst>
      <p:ext uri="{BB962C8B-B14F-4D97-AF65-F5344CB8AC3E}">
        <p14:creationId xmlns:p14="http://schemas.microsoft.com/office/powerpoint/2010/main" xmlns="" val="25303321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b="1" dirty="0" smtClean="0">
                <a:ea typeface="ＭＳ Ｐゴシック" pitchFamily="34" charset="-128"/>
              </a:rPr>
              <a:t>LEIA A</a:t>
            </a:r>
            <a:r>
              <a:rPr lang="pt-BR" b="1" baseline="0" dirty="0" smtClean="0">
                <a:ea typeface="ＭＳ Ｐゴシック" pitchFamily="34" charset="-128"/>
              </a:rPr>
              <a:t> CITAÇÃO DE PAULO FREIRE QUE ESTÁ NO </a:t>
            </a:r>
            <a:r>
              <a:rPr lang="pt-BR" b="1" i="1" baseline="0" dirty="0" smtClean="0">
                <a:ea typeface="ＭＳ Ｐゴシック" pitchFamily="34" charset="-128"/>
              </a:rPr>
              <a:t>SLIDE</a:t>
            </a:r>
            <a:r>
              <a:rPr lang="pt-BR" b="1" baseline="0" dirty="0" smtClean="0">
                <a:ea typeface="ＭＳ Ｐゴシック" pitchFamily="34" charset="-128"/>
              </a:rPr>
              <a:t> E FALE O TEXTO ABAIXO.</a:t>
            </a:r>
          </a:p>
          <a:p>
            <a:endParaRPr lang="pt-BR" b="1" dirty="0" smtClean="0">
              <a:ea typeface="ＭＳ Ｐゴシック" pitchFamily="34" charset="-128"/>
            </a:endParaRPr>
          </a:p>
          <a:p>
            <a:r>
              <a:rPr lang="pt-BR" dirty="0" smtClean="0">
                <a:ea typeface="ＭＳ Ｐゴシック" pitchFamily="34" charset="-128"/>
              </a:rPr>
              <a:t>→ </a:t>
            </a:r>
            <a:r>
              <a:rPr lang="pt-BR" dirty="0" smtClean="0"/>
              <a:t>Paulo Freire sintetizou</a:t>
            </a:r>
            <a:r>
              <a:rPr lang="pt-BR" baseline="0" dirty="0" smtClean="0"/>
              <a:t> o processo de modo bastante claro:</a:t>
            </a:r>
            <a:r>
              <a:rPr lang="pt-BR" dirty="0" smtClean="0"/>
              <a:t> alude</a:t>
            </a:r>
            <a:r>
              <a:rPr lang="pt-BR" baseline="0" dirty="0" smtClean="0"/>
              <a:t> </a:t>
            </a:r>
            <a:r>
              <a:rPr lang="pt-BR" dirty="0" smtClean="0"/>
              <a:t>à “leitura da palavra”, referindo-se ao processo de alfabetização e letramento. Esse pode eventualmente acontecer de modo espontâneo, desde que estimulado pelo universo da escrita.</a:t>
            </a:r>
          </a:p>
          <a:p>
            <a:endParaRPr lang="pt-BR" dirty="0" smtClean="0"/>
          </a:p>
        </p:txBody>
      </p:sp>
      <p:sp>
        <p:nvSpPr>
          <p:cNvPr id="4" name="Espaço Reservado para Número de Slide 3"/>
          <p:cNvSpPr>
            <a:spLocks noGrp="1"/>
          </p:cNvSpPr>
          <p:nvPr>
            <p:ph type="sldNum" sz="quarter" idx="10"/>
          </p:nvPr>
        </p:nvSpPr>
        <p:spPr/>
        <p:txBody>
          <a:bodyPr/>
          <a:lstStyle/>
          <a:p>
            <a:fld id="{965D5B58-6498-DB46-94D3-CC6D9F8D5F78}" type="slidenum">
              <a:rPr lang="en-US" smtClean="0"/>
              <a:pPr/>
              <a:t>6</a:t>
            </a:fld>
            <a:endParaRPr lang="en-US"/>
          </a:p>
        </p:txBody>
      </p:sp>
    </p:spTree>
    <p:extLst>
      <p:ext uri="{BB962C8B-B14F-4D97-AF65-F5344CB8AC3E}">
        <p14:creationId xmlns:p14="http://schemas.microsoft.com/office/powerpoint/2010/main" xmlns="" val="308381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b="1" dirty="0" smtClean="0">
                <a:ea typeface="ＭＳ Ｐゴシック" pitchFamily="34" charset="-128"/>
              </a:rPr>
              <a:t>LEIA O TEXTO</a:t>
            </a:r>
            <a:r>
              <a:rPr lang="pt-BR" b="1" baseline="0" dirty="0" smtClean="0">
                <a:ea typeface="ＭＳ Ｐゴシック" pitchFamily="34" charset="-128"/>
              </a:rPr>
              <a:t> DO </a:t>
            </a:r>
            <a:r>
              <a:rPr lang="pt-BR" b="1" i="1" baseline="0" dirty="0" smtClean="0">
                <a:ea typeface="ＭＳ Ｐゴシック" pitchFamily="34" charset="-128"/>
              </a:rPr>
              <a:t>SLIDE</a:t>
            </a:r>
            <a:r>
              <a:rPr lang="pt-BR" b="1" baseline="0" dirty="0" smtClean="0">
                <a:ea typeface="ＭＳ Ｐゴシック" pitchFamily="34" charset="-128"/>
              </a:rPr>
              <a:t> E, EM SEGUIDA, FALE O TEXTO ABAIXO.</a:t>
            </a:r>
          </a:p>
          <a:p>
            <a:endParaRPr lang="pt-BR" b="1" dirty="0" smtClean="0">
              <a:ea typeface="ＭＳ Ｐゴシック" pitchFamily="34" charset="-128"/>
            </a:endParaRPr>
          </a:p>
          <a:p>
            <a:r>
              <a:rPr lang="pt-BR" dirty="0" smtClean="0">
                <a:ea typeface="ＭＳ Ｐゴシック" pitchFamily="34" charset="-128"/>
              </a:rPr>
              <a:t>→</a:t>
            </a:r>
            <a:r>
              <a:rPr lang="pt-BR" baseline="0" dirty="0" smtClean="0">
                <a:ea typeface="ＭＳ Ｐゴシック" pitchFamily="34" charset="-128"/>
              </a:rPr>
              <a:t> O </a:t>
            </a:r>
            <a:r>
              <a:rPr lang="pt-BR" sz="1200" kern="1200" dirty="0" smtClean="0">
                <a:solidFill>
                  <a:schemeClr val="tx1"/>
                </a:solidFill>
                <a:effectLst/>
                <a:latin typeface="+mn-lt"/>
                <a:ea typeface="+mn-ea"/>
                <a:cs typeface="+mn-cs"/>
              </a:rPr>
              <a:t>episódio extraído da história de Tarzan, a personagem dos livros de aventuras de Edgar Rice </a:t>
            </a:r>
            <a:r>
              <a:rPr lang="pt-BR" sz="1200" kern="1200" dirty="0" err="1" smtClean="0">
                <a:solidFill>
                  <a:schemeClr val="tx1"/>
                </a:solidFill>
                <a:effectLst/>
                <a:latin typeface="+mn-lt"/>
                <a:ea typeface="+mn-ea"/>
                <a:cs typeface="+mn-cs"/>
              </a:rPr>
              <a:t>Burroughs</a:t>
            </a:r>
            <a:r>
              <a:rPr lang="pt-BR" sz="1200" kern="1200" dirty="0" smtClean="0">
                <a:solidFill>
                  <a:schemeClr val="tx1"/>
                </a:solidFill>
                <a:effectLst/>
                <a:latin typeface="+mn-lt"/>
                <a:ea typeface="+mn-ea"/>
                <a:cs typeface="+mn-cs"/>
              </a:rPr>
              <a:t>, representa bem o processo de alfabetização que podemos talvez chamar de voluntário. A ação passa-se na África, onde o herói, órfão em decorrência do acidente aéreo em que seus pais morreram, fora acolhido por macacos, ao lado dos quais crescera e sobrevivera.</a:t>
            </a:r>
          </a:p>
        </p:txBody>
      </p:sp>
      <p:sp>
        <p:nvSpPr>
          <p:cNvPr id="4" name="Espaço Reservado para Número de Slide 3"/>
          <p:cNvSpPr>
            <a:spLocks noGrp="1"/>
          </p:cNvSpPr>
          <p:nvPr>
            <p:ph type="sldNum" sz="quarter" idx="10"/>
          </p:nvPr>
        </p:nvSpPr>
        <p:spPr/>
        <p:txBody>
          <a:bodyPr/>
          <a:lstStyle/>
          <a:p>
            <a:fld id="{965D5B58-6498-DB46-94D3-CC6D9F8D5F78}" type="slidenum">
              <a:rPr lang="en-US" smtClean="0"/>
              <a:pPr/>
              <a:t>7</a:t>
            </a:fld>
            <a:endParaRPr lang="en-US"/>
          </a:p>
        </p:txBody>
      </p:sp>
    </p:spTree>
    <p:extLst>
      <p:ext uri="{BB962C8B-B14F-4D97-AF65-F5344CB8AC3E}">
        <p14:creationId xmlns:p14="http://schemas.microsoft.com/office/powerpoint/2010/main" xmlns="" val="20910814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b="1" dirty="0" smtClean="0">
                <a:ea typeface="ＭＳ Ｐゴシック" pitchFamily="34" charset="-128"/>
              </a:rPr>
              <a:t>LEIA O TEXTO</a:t>
            </a:r>
            <a:r>
              <a:rPr lang="pt-BR" b="1" baseline="0" dirty="0" smtClean="0">
                <a:ea typeface="ＭＳ Ｐゴシック" pitchFamily="34" charset="-128"/>
              </a:rPr>
              <a:t> DO </a:t>
            </a:r>
            <a:r>
              <a:rPr lang="pt-BR" b="1" i="1" baseline="0" dirty="0" smtClean="0">
                <a:ea typeface="ＭＳ Ｐゴシック" pitchFamily="34" charset="-128"/>
              </a:rPr>
              <a:t>SLIDE </a:t>
            </a:r>
            <a:r>
              <a:rPr lang="pt-BR" b="1" baseline="0" dirty="0" smtClean="0">
                <a:ea typeface="ＭＳ Ｐゴシック" pitchFamily="34" charset="-128"/>
              </a:rPr>
              <a:t>E, EM SEGUIDA, FALE O TEXTO ABAIXO.</a:t>
            </a:r>
          </a:p>
          <a:p>
            <a:pPr marL="0" marR="0" indent="0" algn="l" defTabSz="914400" rtl="0" eaLnBrk="1" fontAlgn="auto" latinLnBrk="0" hangingPunct="1">
              <a:lnSpc>
                <a:spcPct val="100000"/>
              </a:lnSpc>
              <a:spcBef>
                <a:spcPts val="0"/>
              </a:spcBef>
              <a:spcAft>
                <a:spcPts val="0"/>
              </a:spcAft>
              <a:buClrTx/>
              <a:buSzTx/>
              <a:buFontTx/>
              <a:buNone/>
              <a:tabLst/>
              <a:defRPr/>
            </a:pPr>
            <a:endParaRPr lang="pt-BR" b="1" dirty="0" smtClean="0">
              <a:ea typeface="ＭＳ Ｐゴシック" pitchFamily="34" charset="-128"/>
            </a:endParaRPr>
          </a:p>
          <a:p>
            <a:r>
              <a:rPr lang="pt-BR" dirty="0" smtClean="0">
                <a:ea typeface="ＭＳ Ｐゴシック" pitchFamily="34" charset="-128"/>
              </a:rPr>
              <a:t>→ </a:t>
            </a:r>
            <a:r>
              <a:rPr lang="pt-BR" dirty="0" smtClean="0"/>
              <a:t>Observe que, na ação do pequeno Tarzan, há leitura nos dois sentidos de que se fala aqui:</a:t>
            </a:r>
          </a:p>
          <a:p>
            <a:r>
              <a:rPr lang="pt-BR" dirty="0" smtClean="0"/>
              <a:t>Primeiramente, ele encontra na cartilha sinais impressos, “pequenos insetos”, como nomeia o narrador, que atraem sua atenção. Logo, a escrita aparece-lhe como “objeto” ou “coisa”, ainda não um signo ou grafema;</a:t>
            </a:r>
          </a:p>
          <a:p>
            <a:r>
              <a:rPr lang="pt-BR" dirty="0" smtClean="0"/>
              <a:t>No segundo momento, ele atribui um sentido a cada um daqueles insetos, bem como a sua combinação, formando vocábulos, portanto, transportando-os para o plano da linguagem.</a:t>
            </a:r>
            <a:endParaRPr lang="pt-BR" dirty="0"/>
          </a:p>
        </p:txBody>
      </p:sp>
      <p:sp>
        <p:nvSpPr>
          <p:cNvPr id="4" name="Espaço Reservado para Número de Slide 3"/>
          <p:cNvSpPr>
            <a:spLocks noGrp="1"/>
          </p:cNvSpPr>
          <p:nvPr>
            <p:ph type="sldNum" sz="quarter" idx="10"/>
          </p:nvPr>
        </p:nvSpPr>
        <p:spPr/>
        <p:txBody>
          <a:bodyPr/>
          <a:lstStyle/>
          <a:p>
            <a:fld id="{965D5B58-6498-DB46-94D3-CC6D9F8D5F78}" type="slidenum">
              <a:rPr lang="en-US" smtClean="0"/>
              <a:pPr/>
              <a:t>8</a:t>
            </a:fld>
            <a:endParaRPr lang="en-US"/>
          </a:p>
        </p:txBody>
      </p:sp>
    </p:spTree>
    <p:extLst>
      <p:ext uri="{BB962C8B-B14F-4D97-AF65-F5344CB8AC3E}">
        <p14:creationId xmlns:p14="http://schemas.microsoft.com/office/powerpoint/2010/main" xmlns="" val="7743981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b="1" dirty="0" smtClean="0">
                <a:ea typeface="ＭＳ Ｐゴシック" pitchFamily="34" charset="-128"/>
              </a:rPr>
              <a:t>LEIA </a:t>
            </a:r>
            <a:r>
              <a:rPr lang="pt-BR" b="1" baseline="0" dirty="0" smtClean="0">
                <a:ea typeface="ＭＳ Ｐゴシック" pitchFamily="34" charset="-128"/>
              </a:rPr>
              <a:t>O TEXTO DO </a:t>
            </a:r>
            <a:r>
              <a:rPr lang="pt-BR" b="1" i="1" baseline="0" dirty="0" smtClean="0">
                <a:ea typeface="ＭＳ Ｐゴシック" pitchFamily="34" charset="-128"/>
              </a:rPr>
              <a:t>SLIDE</a:t>
            </a:r>
            <a:r>
              <a:rPr lang="pt-BR" b="1" baseline="0" dirty="0" smtClean="0">
                <a:ea typeface="ＭＳ Ｐゴシック" pitchFamily="34" charset="-128"/>
              </a:rPr>
              <a:t> E, EM SEGUIDA, FALE O TEXTO ABAIXO.</a:t>
            </a:r>
          </a:p>
          <a:p>
            <a:pPr marL="0" marR="0" indent="0" algn="l" defTabSz="914400" rtl="0" eaLnBrk="1" fontAlgn="auto" latinLnBrk="0" hangingPunct="1">
              <a:lnSpc>
                <a:spcPct val="100000"/>
              </a:lnSpc>
              <a:spcBef>
                <a:spcPts val="0"/>
              </a:spcBef>
              <a:spcAft>
                <a:spcPts val="0"/>
              </a:spcAft>
              <a:buClrTx/>
              <a:buSzTx/>
              <a:buFontTx/>
              <a:buNone/>
              <a:tabLst/>
              <a:defRPr/>
            </a:pPr>
            <a:endParaRPr lang="pt-BR" b="1" dirty="0" smtClean="0">
              <a:ea typeface="ＭＳ Ｐゴシック" pitchFamily="34" charset="-128"/>
            </a:endParaRPr>
          </a:p>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ea typeface="ＭＳ Ｐゴシック" pitchFamily="34" charset="-128"/>
              </a:rPr>
              <a:t>→ </a:t>
            </a:r>
            <a:r>
              <a:rPr lang="pt-BR" sz="1200" kern="1200" dirty="0" smtClean="0">
                <a:solidFill>
                  <a:schemeClr val="tx1"/>
                </a:solidFill>
                <a:latin typeface="+mn-lt"/>
                <a:ea typeface="+mn-ea"/>
                <a:cs typeface="+mn-cs"/>
              </a:rPr>
              <a:t>Essa passagem – da leitura do mundo à leitura das palavras – é condição imprescindível à alfabetização e ao letramento. No meio desse caminho, há uma instituição encarregada de ajudar a realização desse objetivo – a escola.</a:t>
            </a:r>
          </a:p>
          <a:p>
            <a:pPr marL="0" marR="0" indent="0" algn="l" defTabSz="914400" rtl="0" eaLnBrk="1" fontAlgn="auto" latinLnBrk="0" hangingPunct="1">
              <a:lnSpc>
                <a:spcPct val="100000"/>
              </a:lnSpc>
              <a:spcBef>
                <a:spcPts val="0"/>
              </a:spcBef>
              <a:spcAft>
                <a:spcPts val="0"/>
              </a:spcAft>
              <a:buClrTx/>
              <a:buSzTx/>
              <a:buFontTx/>
              <a:buNone/>
              <a:tabLst/>
              <a:defRPr/>
            </a:pPr>
            <a:endParaRPr lang="pt-BR" sz="1200" kern="1200" dirty="0" smtClean="0">
              <a:solidFill>
                <a:schemeClr val="tx1"/>
              </a:solidFill>
              <a:latin typeface="+mn-lt"/>
              <a:ea typeface="+mn-ea"/>
              <a:cs typeface="+mn-cs"/>
            </a:endParaRPr>
          </a:p>
          <a:p>
            <a:r>
              <a:rPr lang="pt-BR" dirty="0" smtClean="0">
                <a:ea typeface="ＭＳ Ｐゴシック" pitchFamily="34" charset="-128"/>
              </a:rPr>
              <a:t>→ </a:t>
            </a:r>
            <a:r>
              <a:rPr lang="pt-BR" dirty="0" smtClean="0"/>
              <a:t>Uma das tarefas mais importantes da escola é a introdução dos alunos ao domínio da escrita e à prática da leitura. Não por acaso, a alfabetização situa-se cronologicamente nos primeiros anos, e já constituiu, antes da expansão da Educação Infantil, o marco inicial da aprendizagem.</a:t>
            </a:r>
            <a:r>
              <a:rPr lang="pt-BR" baseline="0" dirty="0" smtClean="0"/>
              <a:t> </a:t>
            </a:r>
            <a:r>
              <a:rPr lang="pt-BR" dirty="0" smtClean="0"/>
              <a:t>Contemporaneamente, as crianças podem começar a frequentar a escola com apenas poucos meses de vida. Mas a obrigatoriedade de matrícula aguarda o ensino fundamental, quando cabe instruí-las no emprego da escrita.</a:t>
            </a:r>
            <a:endParaRPr lang="pt-BR" dirty="0"/>
          </a:p>
        </p:txBody>
      </p:sp>
      <p:sp>
        <p:nvSpPr>
          <p:cNvPr id="4" name="Espaço Reservado para Número de Slide 3"/>
          <p:cNvSpPr>
            <a:spLocks noGrp="1"/>
          </p:cNvSpPr>
          <p:nvPr>
            <p:ph type="sldNum" sz="quarter" idx="10"/>
          </p:nvPr>
        </p:nvSpPr>
        <p:spPr/>
        <p:txBody>
          <a:bodyPr/>
          <a:lstStyle/>
          <a:p>
            <a:fld id="{965D5B58-6498-DB46-94D3-CC6D9F8D5F78}" type="slidenum">
              <a:rPr lang="en-US" smtClean="0"/>
              <a:pPr/>
              <a:t>9</a:t>
            </a:fld>
            <a:endParaRPr lang="en-US"/>
          </a:p>
        </p:txBody>
      </p:sp>
    </p:spTree>
    <p:extLst>
      <p:ext uri="{BB962C8B-B14F-4D97-AF65-F5344CB8AC3E}">
        <p14:creationId xmlns:p14="http://schemas.microsoft.com/office/powerpoint/2010/main" xmlns="" val="14716729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17946784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23694386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30133802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x-none" smtClean="0"/>
              <a:t>Click to edit Master title style</a:t>
            </a:r>
            <a:endParaRPr lang="en-US"/>
          </a:p>
        </p:txBody>
      </p:sp>
      <p:sp>
        <p:nvSpPr>
          <p:cNvPr id="3" name="Content Placeholder 2"/>
          <p:cNvSpPr>
            <a:spLocks noGrp="1"/>
          </p:cNvSpPr>
          <p:nvPr>
            <p:ph idx="1"/>
          </p:nvPr>
        </p:nvSpPr>
        <p:spPr>
          <a:xfrm>
            <a:off x="457200" y="1600200"/>
            <a:ext cx="8229600" cy="4525963"/>
          </a:xfrm>
          <a:prstGeom prst="rect">
            <a:avLst/>
          </a:prstGeom>
        </p:spPr>
        <p:txBody>
          <a:body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0A851273-5767-A641-A31E-26507277B9BF}" type="datetimeFigureOut">
              <a:rPr lang="en-US" smtClean="0"/>
              <a:pPr/>
              <a:t>10/14/2015</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75A836D2-D281-FF41-BA1E-1A93DFDF73ED}" type="slidenum">
              <a:rPr lang="en-US" smtClean="0"/>
              <a:pPr/>
              <a:t>‹nº›</a:t>
            </a:fld>
            <a:endParaRPr lang="en-US"/>
          </a:p>
        </p:txBody>
      </p:sp>
    </p:spTree>
    <p:extLst>
      <p:ext uri="{BB962C8B-B14F-4D97-AF65-F5344CB8AC3E}">
        <p14:creationId xmlns:p14="http://schemas.microsoft.com/office/powerpoint/2010/main" xmlns="" val="95075519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jpe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fundo.jpg"/>
          <p:cNvPicPr>
            <a:picLocks noChangeAspect="1"/>
          </p:cNvPicPr>
          <p:nvPr userDrawn="1"/>
        </p:nvPicPr>
        <p:blipFill>
          <a:blip r:embed="rId6">
            <a:extLst>
              <a:ext uri="{28A0092B-C50C-407E-A947-70E740481C1C}">
                <a14:useLocalDpi xmlns:a14="http://schemas.microsoft.com/office/drawing/2010/main" xmlns="" val="0"/>
              </a:ext>
            </a:extLst>
          </a:blip>
          <a:stretch>
            <a:fillRect/>
          </a:stretch>
        </p:blipFill>
        <p:spPr>
          <a:xfrm>
            <a:off x="0" y="0"/>
            <a:ext cx="9144000" cy="6857999"/>
          </a:xfrm>
          <a:prstGeom prst="rect">
            <a:avLst/>
          </a:prstGeom>
        </p:spPr>
      </p:pic>
    </p:spTree>
    <p:extLst>
      <p:ext uri="{BB962C8B-B14F-4D97-AF65-F5344CB8AC3E}">
        <p14:creationId xmlns:p14="http://schemas.microsoft.com/office/powerpoint/2010/main" xmlns="" val="22808087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5" r:id="rId3"/>
    <p:sldLayoutId id="2147483656" r:id="rId4"/>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4.gif"/><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image" Target="../media/image23.jpe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upo 6"/>
          <p:cNvGrpSpPr/>
          <p:nvPr/>
        </p:nvGrpSpPr>
        <p:grpSpPr>
          <a:xfrm>
            <a:off x="479957" y="82660"/>
            <a:ext cx="8492593" cy="6577864"/>
            <a:chOff x="479957" y="82660"/>
            <a:chExt cx="8492593" cy="6577864"/>
          </a:xfrm>
        </p:grpSpPr>
        <p:pic>
          <p:nvPicPr>
            <p:cNvPr id="5" name="Picture 4" descr="logo.png"/>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479957" y="584136"/>
              <a:ext cx="3580599" cy="2051992"/>
            </a:xfrm>
            <a:prstGeom prst="rect">
              <a:avLst/>
            </a:prstGeom>
          </p:spPr>
        </p:pic>
        <p:pic>
          <p:nvPicPr>
            <p:cNvPr id="6" name="Picture 5" descr="logo_sm.png"/>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7850424" y="5517811"/>
              <a:ext cx="934947" cy="1142713"/>
            </a:xfrm>
            <a:prstGeom prst="rect">
              <a:avLst/>
            </a:prstGeom>
          </p:spPr>
        </p:pic>
        <p:pic>
          <p:nvPicPr>
            <p:cNvPr id="3" name="Picture 2" descr="img8"/>
            <p:cNvPicPr>
              <a:picLocks noChangeAspect="1"/>
            </p:cNvPicPr>
            <p:nvPr/>
          </p:nvPicPr>
          <p:blipFill>
            <a:blip r:embed="rId5">
              <a:extLst>
                <a:ext uri="{28A0092B-C50C-407E-A947-70E740481C1C}">
                  <a14:useLocalDpi xmlns:a14="http://schemas.microsoft.com/office/drawing/2010/main" xmlns="" val="0"/>
                </a:ext>
              </a:extLst>
            </a:blip>
            <a:stretch>
              <a:fillRect/>
            </a:stretch>
          </p:blipFill>
          <p:spPr>
            <a:xfrm>
              <a:off x="611731" y="3198232"/>
              <a:ext cx="7464612" cy="2768615"/>
            </a:xfrm>
            <a:prstGeom prst="rect">
              <a:avLst/>
            </a:prstGeom>
          </p:spPr>
        </p:pic>
        <p:sp>
          <p:nvSpPr>
            <p:cNvPr id="10" name="Title 1"/>
            <p:cNvSpPr txBox="1">
              <a:spLocks/>
            </p:cNvSpPr>
            <p:nvPr/>
          </p:nvSpPr>
          <p:spPr>
            <a:xfrm>
              <a:off x="3566832" y="82660"/>
              <a:ext cx="5405718" cy="1470025"/>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r"/>
              <a:r>
                <a:rPr lang="pt-BR" sz="3600" b="1" dirty="0" smtClean="0">
                  <a:solidFill>
                    <a:schemeClr val="tx1">
                      <a:lumMod val="75000"/>
                      <a:lumOff val="25000"/>
                    </a:schemeClr>
                  </a:solidFill>
                </a:rPr>
                <a:t>A AÇÃO MEDIADORA NO ENSINO DA LEITURA </a:t>
              </a:r>
              <a:endParaRPr lang="pt-BR" sz="3600" b="1" dirty="0">
                <a:solidFill>
                  <a:schemeClr val="tx1">
                    <a:lumMod val="75000"/>
                    <a:lumOff val="25000"/>
                  </a:schemeClr>
                </a:solidFill>
              </a:endParaRPr>
            </a:p>
          </p:txBody>
        </p:sp>
        <p:sp>
          <p:nvSpPr>
            <p:cNvPr id="11" name="Subtitle 2"/>
            <p:cNvSpPr txBox="1">
              <a:spLocks/>
            </p:cNvSpPr>
            <p:nvPr/>
          </p:nvSpPr>
          <p:spPr>
            <a:xfrm>
              <a:off x="5905822" y="1857483"/>
              <a:ext cx="3066728" cy="685575"/>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buNone/>
              </a:pPr>
              <a:r>
                <a:rPr lang="en-US" sz="2800" dirty="0" smtClean="0">
                  <a:solidFill>
                    <a:schemeClr val="tx1">
                      <a:lumMod val="75000"/>
                      <a:lumOff val="25000"/>
                    </a:schemeClr>
                  </a:solidFill>
                </a:rPr>
                <a:t>Regina Zilberman</a:t>
              </a:r>
              <a:endParaRPr lang="en-US" sz="2800" dirty="0">
                <a:solidFill>
                  <a:schemeClr val="tx1">
                    <a:lumMod val="75000"/>
                    <a:lumOff val="25000"/>
                  </a:schemeClr>
                </a:solidFill>
              </a:endParaRPr>
            </a:p>
          </p:txBody>
        </p:sp>
      </p:grpSp>
    </p:spTree>
    <p:extLst>
      <p:ext uri="{BB962C8B-B14F-4D97-AF65-F5344CB8AC3E}">
        <p14:creationId xmlns:p14="http://schemas.microsoft.com/office/powerpoint/2010/main" xmlns="" val="271514218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3"/>
          <a:srcRect/>
          <a:stretch>
            <a:fillRect/>
          </a:stretch>
        </p:blipFill>
        <p:spPr bwMode="auto">
          <a:xfrm>
            <a:off x="0" y="0"/>
            <a:ext cx="9149178" cy="6858000"/>
          </a:xfrm>
          <a:prstGeom prst="rect">
            <a:avLst/>
          </a:prstGeom>
          <a:noFill/>
          <a:ln w="9525">
            <a:noFill/>
            <a:miter lim="800000"/>
            <a:headEnd/>
            <a:tailEnd/>
          </a:ln>
        </p:spPr>
      </p:pic>
    </p:spTree>
    <p:extLst>
      <p:ext uri="{BB962C8B-B14F-4D97-AF65-F5344CB8AC3E}">
        <p14:creationId xmlns:p14="http://schemas.microsoft.com/office/powerpoint/2010/main" xmlns="" val="313766388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ChangeAspect="1" noChangeArrowheads="1"/>
          </p:cNvPicPr>
          <p:nvPr/>
        </p:nvPicPr>
        <p:blipFill>
          <a:blip r:embed="rId3"/>
          <a:srcRect/>
          <a:stretch>
            <a:fillRect/>
          </a:stretch>
        </p:blipFill>
        <p:spPr bwMode="auto">
          <a:xfrm>
            <a:off x="0" y="-1"/>
            <a:ext cx="9144000" cy="6854119"/>
          </a:xfrm>
          <a:prstGeom prst="rect">
            <a:avLst/>
          </a:prstGeom>
          <a:noFill/>
          <a:ln w="9525">
            <a:noFill/>
            <a:miter lim="800000"/>
            <a:headEnd/>
            <a:tailEnd/>
          </a:ln>
        </p:spPr>
      </p:pic>
    </p:spTree>
    <p:extLst>
      <p:ext uri="{BB962C8B-B14F-4D97-AF65-F5344CB8AC3E}">
        <p14:creationId xmlns:p14="http://schemas.microsoft.com/office/powerpoint/2010/main" xmlns="" val="122522390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a:blip r:embed="rId3"/>
          <a:srcRect/>
          <a:stretch>
            <a:fillRect/>
          </a:stretch>
        </p:blipFill>
        <p:spPr bwMode="auto">
          <a:xfrm>
            <a:off x="0" y="0"/>
            <a:ext cx="9149178" cy="6858000"/>
          </a:xfrm>
          <a:prstGeom prst="rect">
            <a:avLst/>
          </a:prstGeom>
          <a:noFill/>
          <a:ln w="9525">
            <a:noFill/>
            <a:miter lim="800000"/>
            <a:headEnd/>
            <a:tailEnd/>
          </a:ln>
        </p:spPr>
      </p:pic>
    </p:spTree>
    <p:extLst>
      <p:ext uri="{BB962C8B-B14F-4D97-AF65-F5344CB8AC3E}">
        <p14:creationId xmlns:p14="http://schemas.microsoft.com/office/powerpoint/2010/main" xmlns="" val="122522390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p:cNvPicPr>
            <a:picLocks noChangeAspect="1" noChangeArrowheads="1"/>
          </p:cNvPicPr>
          <p:nvPr/>
        </p:nvPicPr>
        <p:blipFill>
          <a:blip r:embed="rId3"/>
          <a:srcRect/>
          <a:stretch>
            <a:fillRect/>
          </a:stretch>
        </p:blipFill>
        <p:spPr bwMode="auto">
          <a:xfrm>
            <a:off x="0" y="0"/>
            <a:ext cx="9143999" cy="6854119"/>
          </a:xfrm>
          <a:prstGeom prst="rect">
            <a:avLst/>
          </a:prstGeom>
          <a:noFill/>
          <a:ln w="9525">
            <a:noFill/>
            <a:miter lim="800000"/>
            <a:headEnd/>
            <a:tailEnd/>
          </a:ln>
        </p:spPr>
      </p:pic>
    </p:spTree>
    <p:extLst>
      <p:ext uri="{BB962C8B-B14F-4D97-AF65-F5344CB8AC3E}">
        <p14:creationId xmlns:p14="http://schemas.microsoft.com/office/powerpoint/2010/main" xmlns="" val="122522390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p:cNvPicPr>
            <a:picLocks noChangeAspect="1" noChangeArrowheads="1"/>
          </p:cNvPicPr>
          <p:nvPr/>
        </p:nvPicPr>
        <p:blipFill>
          <a:blip r:embed="rId3"/>
          <a:srcRect/>
          <a:stretch>
            <a:fillRect/>
          </a:stretch>
        </p:blipFill>
        <p:spPr bwMode="auto">
          <a:xfrm>
            <a:off x="0" y="0"/>
            <a:ext cx="9149177" cy="6858000"/>
          </a:xfrm>
          <a:prstGeom prst="rect">
            <a:avLst/>
          </a:prstGeom>
          <a:noFill/>
          <a:ln w="9525">
            <a:noFill/>
            <a:miter lim="800000"/>
            <a:headEnd/>
            <a:tailEnd/>
          </a:ln>
        </p:spPr>
      </p:pic>
    </p:spTree>
    <p:extLst>
      <p:ext uri="{BB962C8B-B14F-4D97-AF65-F5344CB8AC3E}">
        <p14:creationId xmlns:p14="http://schemas.microsoft.com/office/powerpoint/2010/main" xmlns="" val="122522390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p:cNvPicPr>
            <a:picLocks noChangeAspect="1" noChangeArrowheads="1"/>
          </p:cNvPicPr>
          <p:nvPr/>
        </p:nvPicPr>
        <p:blipFill>
          <a:blip r:embed="rId3"/>
          <a:srcRect/>
          <a:stretch>
            <a:fillRect/>
          </a:stretch>
        </p:blipFill>
        <p:spPr bwMode="auto">
          <a:xfrm>
            <a:off x="0" y="-1"/>
            <a:ext cx="9149179" cy="6858001"/>
          </a:xfrm>
          <a:prstGeom prst="rect">
            <a:avLst/>
          </a:prstGeom>
          <a:noFill/>
          <a:ln w="9525">
            <a:noFill/>
            <a:miter lim="800000"/>
            <a:headEnd/>
            <a:tailEnd/>
          </a:ln>
        </p:spPr>
      </p:pic>
    </p:spTree>
    <p:extLst>
      <p:ext uri="{BB962C8B-B14F-4D97-AF65-F5344CB8AC3E}">
        <p14:creationId xmlns:p14="http://schemas.microsoft.com/office/powerpoint/2010/main" xmlns="" val="122522390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p:cNvPicPr>
            <a:picLocks noChangeAspect="1" noChangeArrowheads="1"/>
          </p:cNvPicPr>
          <p:nvPr/>
        </p:nvPicPr>
        <p:blipFill>
          <a:blip r:embed="rId3"/>
          <a:srcRect/>
          <a:stretch>
            <a:fillRect/>
          </a:stretch>
        </p:blipFill>
        <p:spPr bwMode="auto">
          <a:xfrm>
            <a:off x="0" y="0"/>
            <a:ext cx="9149178" cy="6858000"/>
          </a:xfrm>
          <a:prstGeom prst="rect">
            <a:avLst/>
          </a:prstGeom>
          <a:noFill/>
          <a:ln w="9525">
            <a:noFill/>
            <a:miter lim="800000"/>
            <a:headEnd/>
            <a:tailEnd/>
          </a:ln>
        </p:spPr>
      </p:pic>
    </p:spTree>
    <p:extLst>
      <p:ext uri="{BB962C8B-B14F-4D97-AF65-F5344CB8AC3E}">
        <p14:creationId xmlns:p14="http://schemas.microsoft.com/office/powerpoint/2010/main" xmlns="" val="122522390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p:cNvPicPr>
            <a:picLocks noChangeAspect="1" noChangeArrowheads="1"/>
          </p:cNvPicPr>
          <p:nvPr/>
        </p:nvPicPr>
        <p:blipFill>
          <a:blip r:embed="rId3"/>
          <a:srcRect/>
          <a:stretch>
            <a:fillRect/>
          </a:stretch>
        </p:blipFill>
        <p:spPr bwMode="auto">
          <a:xfrm>
            <a:off x="0" y="-1"/>
            <a:ext cx="9144000" cy="6854119"/>
          </a:xfrm>
          <a:prstGeom prst="rect">
            <a:avLst/>
          </a:prstGeom>
          <a:noFill/>
          <a:ln w="9525">
            <a:noFill/>
            <a:miter lim="800000"/>
            <a:headEnd/>
            <a:tailEnd/>
          </a:ln>
        </p:spPr>
      </p:pic>
    </p:spTree>
    <p:extLst>
      <p:ext uri="{BB962C8B-B14F-4D97-AF65-F5344CB8AC3E}">
        <p14:creationId xmlns:p14="http://schemas.microsoft.com/office/powerpoint/2010/main" xmlns="" val="21104688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p:cNvPicPr>
            <a:picLocks noChangeAspect="1" noChangeArrowheads="1"/>
          </p:cNvPicPr>
          <p:nvPr/>
        </p:nvPicPr>
        <p:blipFill>
          <a:blip r:embed="rId3"/>
          <a:srcRect/>
          <a:stretch>
            <a:fillRect/>
          </a:stretch>
        </p:blipFill>
        <p:spPr bwMode="auto">
          <a:xfrm>
            <a:off x="0" y="0"/>
            <a:ext cx="9149178" cy="6858000"/>
          </a:xfrm>
          <a:prstGeom prst="rect">
            <a:avLst/>
          </a:prstGeom>
          <a:noFill/>
          <a:ln w="9525">
            <a:noFill/>
            <a:miter lim="800000"/>
            <a:headEnd/>
            <a:tailEnd/>
          </a:ln>
        </p:spPr>
      </p:pic>
    </p:spTree>
    <p:extLst>
      <p:ext uri="{BB962C8B-B14F-4D97-AF65-F5344CB8AC3E}">
        <p14:creationId xmlns:p14="http://schemas.microsoft.com/office/powerpoint/2010/main" xmlns="" val="11337473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p:cNvPicPr>
            <a:picLocks noChangeAspect="1" noChangeArrowheads="1"/>
          </p:cNvPicPr>
          <p:nvPr/>
        </p:nvPicPr>
        <p:blipFill>
          <a:blip r:embed="rId3"/>
          <a:srcRect/>
          <a:stretch>
            <a:fillRect/>
          </a:stretch>
        </p:blipFill>
        <p:spPr bwMode="auto">
          <a:xfrm>
            <a:off x="0" y="0"/>
            <a:ext cx="9149177" cy="6858000"/>
          </a:xfrm>
          <a:prstGeom prst="rect">
            <a:avLst/>
          </a:prstGeom>
          <a:noFill/>
          <a:ln w="9525">
            <a:noFill/>
            <a:miter lim="800000"/>
            <a:headEnd/>
            <a:tailEnd/>
          </a:ln>
        </p:spPr>
      </p:pic>
      <p:pic>
        <p:nvPicPr>
          <p:cNvPr id="2" name="Picture 2" descr="C:\Users\MCarreira\Desktop\DSC_0090.jpg"/>
          <p:cNvPicPr>
            <a:picLocks noChangeAspect="1" noChangeArrowheads="1"/>
          </p:cNvPicPr>
          <p:nvPr/>
        </p:nvPicPr>
        <p:blipFill>
          <a:blip r:embed="rId4"/>
          <a:srcRect r="4955"/>
          <a:stretch>
            <a:fillRect/>
          </a:stretch>
        </p:blipFill>
        <p:spPr bwMode="auto">
          <a:xfrm>
            <a:off x="1918478" y="1607763"/>
            <a:ext cx="5443614" cy="3221665"/>
          </a:xfrm>
          <a:prstGeom prst="rect">
            <a:avLst/>
          </a:prstGeom>
          <a:noFill/>
        </p:spPr>
      </p:pic>
    </p:spTree>
    <p:extLst>
      <p:ext uri="{BB962C8B-B14F-4D97-AF65-F5344CB8AC3E}">
        <p14:creationId xmlns:p14="http://schemas.microsoft.com/office/powerpoint/2010/main" xmlns="" val="401195745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srcRect/>
          <a:stretch>
            <a:fillRect/>
          </a:stretch>
        </p:blipFill>
        <p:spPr bwMode="auto">
          <a:xfrm>
            <a:off x="0" y="0"/>
            <a:ext cx="9144000" cy="6854118"/>
          </a:xfrm>
          <a:prstGeom prst="rect">
            <a:avLst/>
          </a:prstGeom>
          <a:noFill/>
          <a:ln w="9525">
            <a:noFill/>
            <a:miter lim="800000"/>
            <a:headEnd/>
            <a:tailEnd/>
          </a:ln>
        </p:spPr>
      </p:pic>
    </p:spTree>
    <p:extLst>
      <p:ext uri="{BB962C8B-B14F-4D97-AF65-F5344CB8AC3E}">
        <p14:creationId xmlns:p14="http://schemas.microsoft.com/office/powerpoint/2010/main" xmlns="" val="93773507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p:cNvPicPr>
            <a:picLocks noChangeAspect="1" noChangeArrowheads="1"/>
          </p:cNvPicPr>
          <p:nvPr/>
        </p:nvPicPr>
        <p:blipFill>
          <a:blip r:embed="rId3"/>
          <a:srcRect/>
          <a:stretch>
            <a:fillRect/>
          </a:stretch>
        </p:blipFill>
        <p:spPr bwMode="auto">
          <a:xfrm>
            <a:off x="0" y="0"/>
            <a:ext cx="9149178" cy="6858000"/>
          </a:xfrm>
          <a:prstGeom prst="rect">
            <a:avLst/>
          </a:prstGeom>
          <a:noFill/>
          <a:ln w="9525">
            <a:noFill/>
            <a:miter lim="800000"/>
            <a:headEnd/>
            <a:tailEnd/>
          </a:ln>
        </p:spPr>
      </p:pic>
    </p:spTree>
    <p:extLst>
      <p:ext uri="{BB962C8B-B14F-4D97-AF65-F5344CB8AC3E}">
        <p14:creationId xmlns:p14="http://schemas.microsoft.com/office/powerpoint/2010/main" xmlns="" val="125207032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p:cNvPicPr>
            <a:picLocks noChangeAspect="1" noChangeArrowheads="1"/>
          </p:cNvPicPr>
          <p:nvPr/>
        </p:nvPicPr>
        <p:blipFill>
          <a:blip r:embed="rId3"/>
          <a:srcRect/>
          <a:stretch>
            <a:fillRect/>
          </a:stretch>
        </p:blipFill>
        <p:spPr bwMode="auto">
          <a:xfrm>
            <a:off x="0" y="0"/>
            <a:ext cx="9149178" cy="6858000"/>
          </a:xfrm>
          <a:prstGeom prst="rect">
            <a:avLst/>
          </a:prstGeom>
          <a:noFill/>
          <a:ln w="9525">
            <a:noFill/>
            <a:miter lim="800000"/>
            <a:headEnd/>
            <a:tailEnd/>
          </a:ln>
        </p:spPr>
      </p:pic>
    </p:spTree>
    <p:extLst>
      <p:ext uri="{BB962C8B-B14F-4D97-AF65-F5344CB8AC3E}">
        <p14:creationId xmlns:p14="http://schemas.microsoft.com/office/powerpoint/2010/main" xmlns="" val="321415558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p:cNvPicPr>
            <a:picLocks noChangeAspect="1" noChangeArrowheads="1"/>
          </p:cNvPicPr>
          <p:nvPr/>
        </p:nvPicPr>
        <p:blipFill>
          <a:blip r:embed="rId2"/>
          <a:srcRect/>
          <a:stretch>
            <a:fillRect/>
          </a:stretch>
        </p:blipFill>
        <p:spPr bwMode="auto">
          <a:xfrm>
            <a:off x="0" y="0"/>
            <a:ext cx="9149177" cy="6858000"/>
          </a:xfrm>
          <a:prstGeom prst="rect">
            <a:avLst/>
          </a:prstGeom>
          <a:noFill/>
          <a:ln w="9525">
            <a:noFill/>
            <a:miter lim="800000"/>
            <a:headEnd/>
            <a:tailEnd/>
          </a:ln>
        </p:spPr>
      </p:pic>
    </p:spTree>
    <p:extLst>
      <p:ext uri="{BB962C8B-B14F-4D97-AF65-F5344CB8AC3E}">
        <p14:creationId xmlns:p14="http://schemas.microsoft.com/office/powerpoint/2010/main" xmlns="" val="24442794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2"/>
          <p:cNvPicPr>
            <a:picLocks noChangeAspect="1" noChangeArrowheads="1"/>
          </p:cNvPicPr>
          <p:nvPr/>
        </p:nvPicPr>
        <p:blipFill>
          <a:blip r:embed="rId3"/>
          <a:srcRect/>
          <a:stretch>
            <a:fillRect/>
          </a:stretch>
        </p:blipFill>
        <p:spPr bwMode="auto">
          <a:xfrm>
            <a:off x="-1" y="0"/>
            <a:ext cx="9149177" cy="6858000"/>
          </a:xfrm>
          <a:prstGeom prst="rect">
            <a:avLst/>
          </a:prstGeom>
          <a:noFill/>
          <a:ln w="9525">
            <a:noFill/>
            <a:miter lim="800000"/>
            <a:headEnd/>
            <a:tailEnd/>
          </a:ln>
        </p:spPr>
      </p:pic>
    </p:spTree>
    <p:extLst>
      <p:ext uri="{BB962C8B-B14F-4D97-AF65-F5344CB8AC3E}">
        <p14:creationId xmlns:p14="http://schemas.microsoft.com/office/powerpoint/2010/main" xmlns="" val="122522390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p:cNvPicPr>
            <a:picLocks noChangeAspect="1" noChangeArrowheads="1"/>
          </p:cNvPicPr>
          <p:nvPr/>
        </p:nvPicPr>
        <p:blipFill>
          <a:blip r:embed="rId3"/>
          <a:srcRect/>
          <a:stretch>
            <a:fillRect/>
          </a:stretch>
        </p:blipFill>
        <p:spPr bwMode="auto">
          <a:xfrm>
            <a:off x="-1" y="-1"/>
            <a:ext cx="9149180" cy="6858001"/>
          </a:xfrm>
          <a:prstGeom prst="rect">
            <a:avLst/>
          </a:prstGeom>
          <a:noFill/>
          <a:ln w="9525">
            <a:noFill/>
            <a:miter lim="800000"/>
            <a:headEnd/>
            <a:tailEnd/>
          </a:ln>
        </p:spPr>
      </p:pic>
    </p:spTree>
    <p:extLst>
      <p:ext uri="{BB962C8B-B14F-4D97-AF65-F5344CB8AC3E}">
        <p14:creationId xmlns:p14="http://schemas.microsoft.com/office/powerpoint/2010/main" xmlns="" val="201858998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srcRect/>
          <a:stretch>
            <a:fillRect/>
          </a:stretch>
        </p:blipFill>
        <p:spPr bwMode="auto">
          <a:xfrm>
            <a:off x="0" y="0"/>
            <a:ext cx="9149178" cy="6858000"/>
          </a:xfrm>
          <a:prstGeom prst="rect">
            <a:avLst/>
          </a:prstGeom>
          <a:noFill/>
          <a:ln w="9525">
            <a:noFill/>
            <a:miter lim="800000"/>
            <a:headEnd/>
            <a:tailEnd/>
          </a:ln>
        </p:spPr>
      </p:pic>
    </p:spTree>
    <p:extLst>
      <p:ext uri="{BB962C8B-B14F-4D97-AF65-F5344CB8AC3E}">
        <p14:creationId xmlns:p14="http://schemas.microsoft.com/office/powerpoint/2010/main" xmlns="" val="122522390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2"/>
          <p:cNvPicPr>
            <a:picLocks noChangeAspect="1" noChangeArrowheads="1"/>
          </p:cNvPicPr>
          <p:nvPr/>
        </p:nvPicPr>
        <p:blipFill>
          <a:blip r:embed="rId3"/>
          <a:srcRect/>
          <a:stretch>
            <a:fillRect/>
          </a:stretch>
        </p:blipFill>
        <p:spPr bwMode="auto">
          <a:xfrm>
            <a:off x="-1" y="0"/>
            <a:ext cx="9149177" cy="6858000"/>
          </a:xfrm>
          <a:prstGeom prst="rect">
            <a:avLst/>
          </a:prstGeom>
          <a:noFill/>
          <a:ln w="9525">
            <a:noFill/>
            <a:miter lim="800000"/>
            <a:headEnd/>
            <a:tailEnd/>
          </a:ln>
        </p:spPr>
      </p:pic>
    </p:spTree>
    <p:extLst>
      <p:ext uri="{BB962C8B-B14F-4D97-AF65-F5344CB8AC3E}">
        <p14:creationId xmlns:p14="http://schemas.microsoft.com/office/powerpoint/2010/main" xmlns="" val="11337473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2"/>
          <p:cNvPicPr>
            <a:picLocks noChangeAspect="1" noChangeArrowheads="1"/>
          </p:cNvPicPr>
          <p:nvPr/>
        </p:nvPicPr>
        <p:blipFill>
          <a:blip r:embed="rId3"/>
          <a:srcRect/>
          <a:stretch>
            <a:fillRect/>
          </a:stretch>
        </p:blipFill>
        <p:spPr bwMode="auto">
          <a:xfrm>
            <a:off x="-1" y="0"/>
            <a:ext cx="9149177" cy="6858000"/>
          </a:xfrm>
          <a:prstGeom prst="rect">
            <a:avLst/>
          </a:prstGeom>
          <a:noFill/>
          <a:ln w="9525">
            <a:noFill/>
            <a:miter lim="800000"/>
            <a:headEnd/>
            <a:tailEnd/>
          </a:ln>
        </p:spPr>
      </p:pic>
    </p:spTree>
    <p:extLst>
      <p:ext uri="{BB962C8B-B14F-4D97-AF65-F5344CB8AC3E}">
        <p14:creationId xmlns:p14="http://schemas.microsoft.com/office/powerpoint/2010/main" xmlns="" val="5729647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2"/>
          <p:cNvPicPr>
            <a:picLocks noChangeAspect="1" noChangeArrowheads="1"/>
          </p:cNvPicPr>
          <p:nvPr/>
        </p:nvPicPr>
        <p:blipFill>
          <a:blip r:embed="rId3"/>
          <a:srcRect/>
          <a:stretch>
            <a:fillRect/>
          </a:stretch>
        </p:blipFill>
        <p:spPr bwMode="auto">
          <a:xfrm>
            <a:off x="0" y="-1"/>
            <a:ext cx="9144000" cy="6854119"/>
          </a:xfrm>
          <a:prstGeom prst="rect">
            <a:avLst/>
          </a:prstGeom>
          <a:noFill/>
          <a:ln w="9525">
            <a:noFill/>
            <a:miter lim="800000"/>
            <a:headEnd/>
            <a:tailEnd/>
          </a:ln>
        </p:spPr>
      </p:pic>
    </p:spTree>
    <p:extLst>
      <p:ext uri="{BB962C8B-B14F-4D97-AF65-F5344CB8AC3E}">
        <p14:creationId xmlns:p14="http://schemas.microsoft.com/office/powerpoint/2010/main" xmlns="" val="424643105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2"/>
          <p:cNvPicPr>
            <a:picLocks noChangeAspect="1" noChangeArrowheads="1"/>
          </p:cNvPicPr>
          <p:nvPr/>
        </p:nvPicPr>
        <p:blipFill>
          <a:blip r:embed="rId3"/>
          <a:srcRect/>
          <a:stretch>
            <a:fillRect/>
          </a:stretch>
        </p:blipFill>
        <p:spPr bwMode="auto">
          <a:xfrm>
            <a:off x="-1" y="-1"/>
            <a:ext cx="9149179" cy="6858001"/>
          </a:xfrm>
          <a:prstGeom prst="rect">
            <a:avLst/>
          </a:prstGeom>
          <a:noFill/>
          <a:ln w="9525">
            <a:noFill/>
            <a:miter lim="800000"/>
            <a:headEnd/>
            <a:tailEnd/>
          </a:ln>
        </p:spPr>
      </p:pic>
    </p:spTree>
    <p:extLst>
      <p:ext uri="{BB962C8B-B14F-4D97-AF65-F5344CB8AC3E}">
        <p14:creationId xmlns:p14="http://schemas.microsoft.com/office/powerpoint/2010/main" xmlns="" val="201858998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3"/>
          <a:srcRect/>
          <a:stretch>
            <a:fillRect/>
          </a:stretch>
        </p:blipFill>
        <p:spPr bwMode="auto">
          <a:xfrm>
            <a:off x="-1" y="0"/>
            <a:ext cx="9149178" cy="6858000"/>
          </a:xfrm>
          <a:prstGeom prst="rect">
            <a:avLst/>
          </a:prstGeom>
          <a:noFill/>
          <a:ln w="9525">
            <a:noFill/>
            <a:miter lim="800000"/>
            <a:headEnd/>
            <a:tailEnd/>
          </a:ln>
        </p:spPr>
      </p:pic>
    </p:spTree>
    <p:extLst>
      <p:ext uri="{BB962C8B-B14F-4D97-AF65-F5344CB8AC3E}">
        <p14:creationId xmlns:p14="http://schemas.microsoft.com/office/powerpoint/2010/main" xmlns="" val="321819155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Picture 2"/>
          <p:cNvPicPr>
            <a:picLocks noChangeAspect="1" noChangeArrowheads="1"/>
          </p:cNvPicPr>
          <p:nvPr/>
        </p:nvPicPr>
        <p:blipFill>
          <a:blip r:embed="rId3"/>
          <a:srcRect/>
          <a:stretch>
            <a:fillRect/>
          </a:stretch>
        </p:blipFill>
        <p:spPr bwMode="auto">
          <a:xfrm>
            <a:off x="0" y="0"/>
            <a:ext cx="9149177" cy="6858000"/>
          </a:xfrm>
          <a:prstGeom prst="rect">
            <a:avLst/>
          </a:prstGeom>
          <a:noFill/>
          <a:ln w="9525">
            <a:noFill/>
            <a:miter lim="800000"/>
            <a:headEnd/>
            <a:tailEnd/>
          </a:ln>
        </p:spPr>
      </p:pic>
    </p:spTree>
    <p:extLst>
      <p:ext uri="{BB962C8B-B14F-4D97-AF65-F5344CB8AC3E}">
        <p14:creationId xmlns:p14="http://schemas.microsoft.com/office/powerpoint/2010/main" xmlns="" val="121930386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2"/>
          <p:cNvPicPr>
            <a:picLocks noChangeAspect="1" noChangeArrowheads="1"/>
          </p:cNvPicPr>
          <p:nvPr/>
        </p:nvPicPr>
        <p:blipFill>
          <a:blip r:embed="rId3"/>
          <a:srcRect/>
          <a:stretch>
            <a:fillRect/>
          </a:stretch>
        </p:blipFill>
        <p:spPr bwMode="auto">
          <a:xfrm>
            <a:off x="0" y="0"/>
            <a:ext cx="9149177" cy="6858000"/>
          </a:xfrm>
          <a:prstGeom prst="rect">
            <a:avLst/>
          </a:prstGeom>
          <a:noFill/>
          <a:ln w="9525">
            <a:noFill/>
            <a:miter lim="800000"/>
            <a:headEnd/>
            <a:tailEnd/>
          </a:ln>
        </p:spPr>
      </p:pic>
    </p:spTree>
    <p:extLst>
      <p:ext uri="{BB962C8B-B14F-4D97-AF65-F5344CB8AC3E}">
        <p14:creationId xmlns:p14="http://schemas.microsoft.com/office/powerpoint/2010/main" xmlns="" val="390818373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2"/>
          <p:cNvPicPr>
            <a:picLocks noChangeAspect="1" noChangeArrowheads="1"/>
          </p:cNvPicPr>
          <p:nvPr/>
        </p:nvPicPr>
        <p:blipFill>
          <a:blip r:embed="rId3"/>
          <a:srcRect/>
          <a:stretch>
            <a:fillRect/>
          </a:stretch>
        </p:blipFill>
        <p:spPr bwMode="auto">
          <a:xfrm>
            <a:off x="0" y="0"/>
            <a:ext cx="9149178" cy="6858000"/>
          </a:xfrm>
          <a:prstGeom prst="rect">
            <a:avLst/>
          </a:prstGeom>
          <a:noFill/>
          <a:ln w="9525">
            <a:noFill/>
            <a:miter lim="800000"/>
            <a:headEnd/>
            <a:tailEnd/>
          </a:ln>
        </p:spPr>
      </p:pic>
    </p:spTree>
    <p:extLst>
      <p:ext uri="{BB962C8B-B14F-4D97-AF65-F5344CB8AC3E}">
        <p14:creationId xmlns:p14="http://schemas.microsoft.com/office/powerpoint/2010/main" xmlns="" val="202294699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Picture 2"/>
          <p:cNvPicPr>
            <a:picLocks noChangeAspect="1" noChangeArrowheads="1"/>
          </p:cNvPicPr>
          <p:nvPr/>
        </p:nvPicPr>
        <p:blipFill>
          <a:blip r:embed="rId3"/>
          <a:srcRect/>
          <a:stretch>
            <a:fillRect/>
          </a:stretch>
        </p:blipFill>
        <p:spPr bwMode="auto">
          <a:xfrm>
            <a:off x="-1" y="0"/>
            <a:ext cx="9149179" cy="6858000"/>
          </a:xfrm>
          <a:prstGeom prst="rect">
            <a:avLst/>
          </a:prstGeom>
          <a:noFill/>
          <a:ln w="9525">
            <a:noFill/>
            <a:miter lim="800000"/>
            <a:headEnd/>
            <a:tailEnd/>
          </a:ln>
        </p:spPr>
      </p:pic>
    </p:spTree>
    <p:extLst>
      <p:ext uri="{BB962C8B-B14F-4D97-AF65-F5344CB8AC3E}">
        <p14:creationId xmlns:p14="http://schemas.microsoft.com/office/powerpoint/2010/main" xmlns="" val="293970956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Picture 2"/>
          <p:cNvPicPr>
            <a:picLocks noChangeAspect="1" noChangeArrowheads="1"/>
          </p:cNvPicPr>
          <p:nvPr/>
        </p:nvPicPr>
        <p:blipFill>
          <a:blip r:embed="rId2"/>
          <a:srcRect/>
          <a:stretch>
            <a:fillRect/>
          </a:stretch>
        </p:blipFill>
        <p:spPr bwMode="auto">
          <a:xfrm>
            <a:off x="0" y="0"/>
            <a:ext cx="9149177" cy="6858000"/>
          </a:xfrm>
          <a:prstGeom prst="rect">
            <a:avLst/>
          </a:prstGeom>
          <a:noFill/>
          <a:ln w="9525">
            <a:noFill/>
            <a:miter lim="800000"/>
            <a:headEnd/>
            <a:tailEnd/>
          </a:ln>
        </p:spPr>
      </p:pic>
    </p:spTree>
    <p:extLst>
      <p:ext uri="{BB962C8B-B14F-4D97-AF65-F5344CB8AC3E}">
        <p14:creationId xmlns:p14="http://schemas.microsoft.com/office/powerpoint/2010/main" xmlns="" val="405583292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srcRect/>
          <a:stretch>
            <a:fillRect/>
          </a:stretch>
        </p:blipFill>
        <p:spPr bwMode="auto">
          <a:xfrm>
            <a:off x="0" y="0"/>
            <a:ext cx="9149178" cy="6858000"/>
          </a:xfrm>
          <a:prstGeom prst="rect">
            <a:avLst/>
          </a:prstGeom>
          <a:noFill/>
          <a:ln w="9525">
            <a:noFill/>
            <a:miter lim="800000"/>
            <a:headEnd/>
            <a:tailEnd/>
          </a:ln>
        </p:spPr>
      </p:pic>
    </p:spTree>
    <p:extLst>
      <p:ext uri="{BB962C8B-B14F-4D97-AF65-F5344CB8AC3E}">
        <p14:creationId xmlns:p14="http://schemas.microsoft.com/office/powerpoint/2010/main" xmlns="" val="321819155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3"/>
          <a:srcRect/>
          <a:stretch>
            <a:fillRect/>
          </a:stretch>
        </p:blipFill>
        <p:spPr bwMode="auto">
          <a:xfrm>
            <a:off x="0" y="-1"/>
            <a:ext cx="9144000" cy="6854119"/>
          </a:xfrm>
          <a:prstGeom prst="rect">
            <a:avLst/>
          </a:prstGeom>
          <a:noFill/>
          <a:ln w="9525">
            <a:noFill/>
            <a:miter lim="800000"/>
            <a:headEnd/>
            <a:tailEnd/>
          </a:ln>
        </p:spPr>
      </p:pic>
    </p:spTree>
    <p:extLst>
      <p:ext uri="{BB962C8B-B14F-4D97-AF65-F5344CB8AC3E}">
        <p14:creationId xmlns:p14="http://schemas.microsoft.com/office/powerpoint/2010/main" xmlns="" val="317075426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3"/>
          <a:srcRect/>
          <a:stretch>
            <a:fillRect/>
          </a:stretch>
        </p:blipFill>
        <p:spPr bwMode="auto">
          <a:xfrm>
            <a:off x="0" y="0"/>
            <a:ext cx="9149178" cy="6858000"/>
          </a:xfrm>
          <a:prstGeom prst="rect">
            <a:avLst/>
          </a:prstGeom>
          <a:noFill/>
          <a:ln w="9525">
            <a:noFill/>
            <a:miter lim="800000"/>
            <a:headEnd/>
            <a:tailEnd/>
          </a:ln>
        </p:spPr>
      </p:pic>
    </p:spTree>
    <p:extLst>
      <p:ext uri="{BB962C8B-B14F-4D97-AF65-F5344CB8AC3E}">
        <p14:creationId xmlns:p14="http://schemas.microsoft.com/office/powerpoint/2010/main" xmlns="" val="122522390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3"/>
          <a:srcRect/>
          <a:stretch>
            <a:fillRect/>
          </a:stretch>
        </p:blipFill>
        <p:spPr bwMode="auto">
          <a:xfrm>
            <a:off x="0" y="0"/>
            <a:ext cx="9149178" cy="6858000"/>
          </a:xfrm>
          <a:prstGeom prst="rect">
            <a:avLst/>
          </a:prstGeom>
          <a:noFill/>
          <a:ln w="9525">
            <a:noFill/>
            <a:miter lim="800000"/>
            <a:headEnd/>
            <a:tailEnd/>
          </a:ln>
        </p:spPr>
      </p:pic>
    </p:spTree>
    <p:extLst>
      <p:ext uri="{BB962C8B-B14F-4D97-AF65-F5344CB8AC3E}">
        <p14:creationId xmlns:p14="http://schemas.microsoft.com/office/powerpoint/2010/main" xmlns="" val="122522390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3"/>
          <a:srcRect/>
          <a:stretch>
            <a:fillRect/>
          </a:stretch>
        </p:blipFill>
        <p:spPr bwMode="auto">
          <a:xfrm>
            <a:off x="0" y="0"/>
            <a:ext cx="9149177" cy="6858000"/>
          </a:xfrm>
          <a:prstGeom prst="rect">
            <a:avLst/>
          </a:prstGeom>
          <a:noFill/>
          <a:ln w="9525">
            <a:noFill/>
            <a:miter lim="800000"/>
            <a:headEnd/>
            <a:tailEnd/>
          </a:ln>
        </p:spPr>
      </p:pic>
    </p:spTree>
    <p:extLst>
      <p:ext uri="{BB962C8B-B14F-4D97-AF65-F5344CB8AC3E}">
        <p14:creationId xmlns:p14="http://schemas.microsoft.com/office/powerpoint/2010/main" xmlns="" val="134872958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3"/>
          <a:srcRect/>
          <a:stretch>
            <a:fillRect/>
          </a:stretch>
        </p:blipFill>
        <p:spPr bwMode="auto">
          <a:xfrm>
            <a:off x="0" y="0"/>
            <a:ext cx="9149178" cy="6858000"/>
          </a:xfrm>
          <a:prstGeom prst="rect">
            <a:avLst/>
          </a:prstGeom>
          <a:noFill/>
          <a:ln w="9525">
            <a:noFill/>
            <a:miter lim="800000"/>
            <a:headEnd/>
            <a:tailEnd/>
          </a:ln>
        </p:spPr>
      </p:pic>
    </p:spTree>
    <p:extLst>
      <p:ext uri="{BB962C8B-B14F-4D97-AF65-F5344CB8AC3E}">
        <p14:creationId xmlns:p14="http://schemas.microsoft.com/office/powerpoint/2010/main" xmlns="" val="189510766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Tema do Office">
  <a:themeElements>
    <a:clrScheme name="Escritório">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Escritório">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2581</TotalTime>
  <Words>3480</Words>
  <Application>Microsoft Office PowerPoint</Application>
  <PresentationFormat>Apresentação na tela (4:3)</PresentationFormat>
  <Paragraphs>185</Paragraphs>
  <Slides>34</Slides>
  <Notes>32</Notes>
  <HiddenSlides>0</HiddenSlides>
  <MMClips>0</MMClips>
  <ScaleCrop>false</ScaleCrop>
  <HeadingPairs>
    <vt:vector size="4" baseType="variant">
      <vt:variant>
        <vt:lpstr>Tema</vt:lpstr>
      </vt:variant>
      <vt:variant>
        <vt:i4>1</vt:i4>
      </vt:variant>
      <vt:variant>
        <vt:lpstr>Títulos de slides</vt:lpstr>
      </vt:variant>
      <vt:variant>
        <vt:i4>34</vt:i4>
      </vt:variant>
    </vt:vector>
  </HeadingPairs>
  <TitlesOfParts>
    <vt:vector size="35" baseType="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Alê</dc:creator>
  <cp:lastModifiedBy>MCarreira</cp:lastModifiedBy>
  <cp:revision>252</cp:revision>
  <dcterms:created xsi:type="dcterms:W3CDTF">2015-05-12T13:03:12Z</dcterms:created>
  <dcterms:modified xsi:type="dcterms:W3CDTF">2015-10-14T14:56:23Z</dcterms:modified>
</cp:coreProperties>
</file>